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5" r:id="rId1"/>
  </p:sldMasterIdLst>
  <p:notesMasterIdLst>
    <p:notesMasterId r:id="rId13"/>
  </p:notesMasterIdLst>
  <p:sldIdLst>
    <p:sldId id="337" r:id="rId2"/>
    <p:sldId id="257" r:id="rId3"/>
    <p:sldId id="384" r:id="rId4"/>
    <p:sldId id="326" r:id="rId5"/>
    <p:sldId id="325" r:id="rId6"/>
    <p:sldId id="328" r:id="rId7"/>
    <p:sldId id="332" r:id="rId8"/>
    <p:sldId id="394" r:id="rId9"/>
    <p:sldId id="395" r:id="rId10"/>
    <p:sldId id="388" r:id="rId11"/>
    <p:sldId id="390" r:id="rId12"/>
  </p:sldIdLst>
  <p:sldSz cx="9144000" cy="5143500" type="screen16x9"/>
  <p:notesSz cx="6858000" cy="9144000"/>
  <p:embeddedFontLst>
    <p:embeddedFont>
      <p:font typeface="Century Gothic" panose="020B0502020202020204" pitchFamily="34" charset="0"/>
      <p:regular r:id="rId14"/>
      <p:bold r:id="rId15"/>
      <p:italic r:id="rId16"/>
      <p:boldItalic r:id="rId17"/>
    </p:embeddedFont>
    <p:embeddedFont>
      <p:font typeface="Montserrat" panose="00000500000000000000" pitchFamily="2" charset="0"/>
      <p:regular r:id="rId18"/>
      <p:bold r:id="rId19"/>
      <p:italic r:id="rId20"/>
      <p:boldItalic r:id="rId21"/>
    </p:embeddedFont>
    <p:embeddedFont>
      <p:font typeface="Playfair Display" panose="00000500000000000000" pitchFamily="2" charset="0"/>
      <p:regular r:id="rId22"/>
      <p:bold r:id="rId23"/>
      <p:italic r:id="rId24"/>
      <p:boldItalic r:id="rId25"/>
    </p:embeddedFont>
    <p:embeddedFont>
      <p:font typeface="Verdana" panose="020B060403050404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CCFF"/>
    <a:srgbClr val="5A6D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56" d="100"/>
          <a:sy n="56" d="100"/>
        </p:scale>
        <p:origin x="884" y="5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 name="Google Shape;3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dirty="0"/>
              <a:t>First slide</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19164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 name="Google Shape;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F1A129AE-BD85-D8C5-93D5-4476BB4B66C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BF66A71-4146-46FE-B5C0-FC22129A9520}" type="slidenum">
              <a:rPr lang="it-IT" altLang="it-IT"/>
              <a:pPr eaLnBrk="1" hangingPunct="1">
                <a:spcBef>
                  <a:spcPct val="0"/>
                </a:spcBef>
              </a:pPr>
              <a:t>3</a:t>
            </a:fld>
            <a:endParaRPr lang="it-IT" altLang="it-IT"/>
          </a:p>
        </p:txBody>
      </p:sp>
      <p:sp>
        <p:nvSpPr>
          <p:cNvPr id="26627" name="Rectangle 2">
            <a:extLst>
              <a:ext uri="{FF2B5EF4-FFF2-40B4-BE49-F238E27FC236}">
                <a16:creationId xmlns:a16="http://schemas.microsoft.com/office/drawing/2014/main" id="{02D6C053-0C58-D601-BC07-0C68C87E761E}"/>
              </a:ext>
            </a:extLst>
          </p:cNvPr>
          <p:cNvSpPr>
            <a:spLocks noGrp="1" noRot="1" noChangeAspect="1" noChangeArrowheads="1" noTextEdit="1"/>
          </p:cNvSpPr>
          <p:nvPr>
            <p:ph type="sldImg"/>
          </p:nvPr>
        </p:nvSpPr>
        <p:spPr>
          <a:xfrm>
            <a:off x="381000" y="685800"/>
            <a:ext cx="6096000" cy="3429000"/>
          </a:xfrm>
          <a:ln/>
        </p:spPr>
      </p:sp>
      <p:sp>
        <p:nvSpPr>
          <p:cNvPr id="26628" name="Rectangle 3">
            <a:extLst>
              <a:ext uri="{FF2B5EF4-FFF2-40B4-BE49-F238E27FC236}">
                <a16:creationId xmlns:a16="http://schemas.microsoft.com/office/drawing/2014/main" id="{7961D69D-FF73-2C64-CB9B-7669CD1A902D}"/>
              </a:ext>
            </a:extLst>
          </p:cNvPr>
          <p:cNvSpPr>
            <a:spLocks noGrp="1" noChangeArrowheads="1"/>
          </p:cNvSpPr>
          <p:nvPr>
            <p:ph type="body" idx="1"/>
          </p:nvPr>
        </p:nvSpPr>
        <p:spPr>
          <a:noFill/>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337602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pPr>
              <a:defRPr/>
            </a:pPr>
            <a:fld id="{FF357245-4511-4B22-90E3-66EF56103811}" type="slidenum">
              <a:rPr lang="it-IT" smtClean="0"/>
              <a:pPr>
                <a:defRPr/>
              </a:pPr>
              <a:t>5</a:t>
            </a:fld>
            <a:endParaRPr lang="it-IT"/>
          </a:p>
        </p:txBody>
      </p:sp>
    </p:spTree>
    <p:extLst>
      <p:ext uri="{BB962C8B-B14F-4D97-AF65-F5344CB8AC3E}">
        <p14:creationId xmlns:p14="http://schemas.microsoft.com/office/powerpoint/2010/main" val="2290017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5977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5082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9927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27264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512700" y="1991850"/>
            <a:ext cx="81186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1272675" y="2143050"/>
            <a:ext cx="6598500" cy="8574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a:endParaRPr/>
          </a:p>
        </p:txBody>
      </p:sp>
      <p:sp>
        <p:nvSpPr>
          <p:cNvPr id="24" name="Google Shape;24;p5"/>
          <p:cNvSpPr txBox="1">
            <a:spLocks noGrp="1"/>
          </p:cNvSpPr>
          <p:nvPr>
            <p:ph type="body" idx="1"/>
          </p:nvPr>
        </p:nvSpPr>
        <p:spPr>
          <a:xfrm>
            <a:off x="1236500" y="3727575"/>
            <a:ext cx="6671100" cy="1198200"/>
          </a:xfrm>
          <a:prstGeom prst="rect">
            <a:avLst/>
          </a:prstGeom>
        </p:spPr>
        <p:txBody>
          <a:bodyPr spcFirstLastPara="1" wrap="square" lIns="91425" tIns="91425" rIns="91425" bIns="91425" anchor="b" anchorCtr="0">
            <a:noAutofit/>
          </a:bodyPr>
          <a:lstStyle>
            <a:lvl1pPr marL="457200" lvl="0" indent="-304800" algn="ctr">
              <a:spcBef>
                <a:spcPts val="60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25" name="Google Shape;25;p5"/>
          <p:cNvSpPr txBox="1">
            <a:spLocks noGrp="1"/>
          </p:cNvSpPr>
          <p:nvPr>
            <p:ph type="sldNum" idx="12"/>
          </p:nvPr>
        </p:nvSpPr>
        <p:spPr>
          <a:xfrm>
            <a:off x="4297650" y="0"/>
            <a:ext cx="548700" cy="351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8"/>
          <p:cNvSpPr txBox="1">
            <a:spLocks noGrp="1"/>
          </p:cNvSpPr>
          <p:nvPr>
            <p:ph type="sldNum" idx="12"/>
          </p:nvPr>
        </p:nvSpPr>
        <p:spPr>
          <a:xfrm>
            <a:off x="4297650" y="0"/>
            <a:ext cx="548700" cy="351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851725" y="1583350"/>
            <a:ext cx="54405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2135200" y="3812000"/>
            <a:ext cx="4873500" cy="1331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cxnSp>
        <p:nvCxnSpPr>
          <p:cNvPr id="15" name="Google Shape;15;p3"/>
          <p:cNvCxnSpPr/>
          <p:nvPr/>
        </p:nvCxnSpPr>
        <p:spPr>
          <a:xfrm rot="10800000">
            <a:off x="4169400" y="3812000"/>
            <a:ext cx="805200" cy="0"/>
          </a:xfrm>
          <a:prstGeom prst="straightConnector1">
            <a:avLst/>
          </a:prstGeom>
          <a:noFill/>
          <a:ln w="76200" cap="flat" cmpd="sng">
            <a:solidFill>
              <a:srgbClr val="FFFFFF"/>
            </a:solidFill>
            <a:prstDash val="solid"/>
            <a:round/>
            <a:headEnd type="none" w="med" len="med"/>
            <a:tailEnd type="none" w="med" len="med"/>
          </a:ln>
        </p:spPr>
      </p:cxnSp>
      <p:sp>
        <p:nvSpPr>
          <p:cNvPr id="16" name="Google Shape;16;p3"/>
          <p:cNvSpPr txBox="1">
            <a:spLocks noGrp="1"/>
          </p:cNvSpPr>
          <p:nvPr>
            <p:ph type="sldNum" idx="12"/>
          </p:nvPr>
        </p:nvSpPr>
        <p:spPr>
          <a:xfrm>
            <a:off x="4297650" y="0"/>
            <a:ext cx="548700" cy="351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136024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p:nvPr/>
        </p:nvSpPr>
        <p:spPr>
          <a:xfrm>
            <a:off x="5975" y="0"/>
            <a:ext cx="9144000" cy="5143500"/>
          </a:xfrm>
          <a:prstGeom prst="rect">
            <a:avLst/>
          </a:prstGeom>
          <a:solidFill>
            <a:srgbClr val="161732">
              <a:alpha val="3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1272675" y="2143050"/>
            <a:ext cx="6598500" cy="857400"/>
          </a:xfrm>
          <a:prstGeom prst="rect">
            <a:avLst/>
          </a:prstGeom>
          <a:noFill/>
          <a:ln>
            <a:noFill/>
          </a:ln>
        </p:spPr>
        <p:txBody>
          <a:bodyPr spcFirstLastPara="1" wrap="square" lIns="91425" tIns="91425" rIns="91425" bIns="91425" anchor="ctr" anchorCtr="0">
            <a:noAutofit/>
          </a:bodyPr>
          <a:lstStyle>
            <a:lvl1pPr lvl="0" algn="ctr">
              <a:lnSpc>
                <a:spcPct val="90000"/>
              </a:lnSpc>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1pPr>
            <a:lvl2pPr lvl="1" algn="ctr">
              <a:lnSpc>
                <a:spcPct val="90000"/>
              </a:lnSpc>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2pPr>
            <a:lvl3pPr lvl="2" algn="ctr">
              <a:lnSpc>
                <a:spcPct val="90000"/>
              </a:lnSpc>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3pPr>
            <a:lvl4pPr lvl="3" algn="ctr">
              <a:lnSpc>
                <a:spcPct val="90000"/>
              </a:lnSpc>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4pPr>
            <a:lvl5pPr lvl="4" algn="ctr">
              <a:lnSpc>
                <a:spcPct val="90000"/>
              </a:lnSpc>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5pPr>
            <a:lvl6pPr lvl="5" algn="ctr">
              <a:lnSpc>
                <a:spcPct val="90000"/>
              </a:lnSpc>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6pPr>
            <a:lvl7pPr lvl="6" algn="ctr">
              <a:lnSpc>
                <a:spcPct val="90000"/>
              </a:lnSpc>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7pPr>
            <a:lvl8pPr lvl="7" algn="ctr">
              <a:lnSpc>
                <a:spcPct val="90000"/>
              </a:lnSpc>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8pPr>
            <a:lvl9pPr lvl="8" algn="ctr">
              <a:lnSpc>
                <a:spcPct val="90000"/>
              </a:lnSpc>
              <a:spcBef>
                <a:spcPts val="0"/>
              </a:spcBef>
              <a:spcAft>
                <a:spcPts val="0"/>
              </a:spcAft>
              <a:buClr>
                <a:srgbClr val="FFFFFF"/>
              </a:buClr>
              <a:buSzPts val="6000"/>
              <a:buFont typeface="Montserrat"/>
              <a:buNone/>
              <a:defRPr sz="6000" b="1">
                <a:solidFill>
                  <a:srgbClr val="FFFFFF"/>
                </a:solidFill>
                <a:latin typeface="Montserrat"/>
                <a:ea typeface="Montserrat"/>
                <a:cs typeface="Montserrat"/>
                <a:sym typeface="Montserrat"/>
              </a:defRPr>
            </a:lvl9pPr>
          </a:lstStyle>
          <a:p>
            <a:endParaRPr/>
          </a:p>
        </p:txBody>
      </p:sp>
      <p:sp>
        <p:nvSpPr>
          <p:cNvPr id="8" name="Google Shape;8;p1"/>
          <p:cNvSpPr txBox="1">
            <a:spLocks noGrp="1"/>
          </p:cNvSpPr>
          <p:nvPr>
            <p:ph type="body" idx="1"/>
          </p:nvPr>
        </p:nvSpPr>
        <p:spPr>
          <a:xfrm>
            <a:off x="1236500" y="3727575"/>
            <a:ext cx="6671100" cy="1198200"/>
          </a:xfrm>
          <a:prstGeom prst="rect">
            <a:avLst/>
          </a:prstGeom>
          <a:noFill/>
          <a:ln>
            <a:noFill/>
          </a:ln>
        </p:spPr>
        <p:txBody>
          <a:bodyPr spcFirstLastPara="1" wrap="square" lIns="91425" tIns="91425" rIns="91425" bIns="91425" anchor="t" anchorCtr="0">
            <a:noAutofit/>
          </a:bodyPr>
          <a:lstStyle>
            <a:lvl1pPr marL="457200" lvl="0" indent="-304800">
              <a:spcBef>
                <a:spcPts val="60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1pPr>
            <a:lvl2pPr marL="914400" lvl="1"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2pPr>
            <a:lvl3pPr marL="1371600" lvl="2"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3pPr>
            <a:lvl4pPr marL="1828800" lvl="3"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4pPr>
            <a:lvl5pPr marL="2286000" lvl="4"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5pPr>
            <a:lvl6pPr marL="2743200" lvl="5"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6pPr>
            <a:lvl7pPr marL="3200400" lvl="6"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7pPr>
            <a:lvl8pPr marL="3657600" lvl="7"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8pPr>
            <a:lvl9pPr marL="4114800" lvl="8" indent="-304800">
              <a:spcBef>
                <a:spcPts val="0"/>
              </a:spcBef>
              <a:spcAft>
                <a:spcPts val="0"/>
              </a:spcAft>
              <a:buClr>
                <a:srgbClr val="FFFFFF"/>
              </a:buClr>
              <a:buSzPts val="1200"/>
              <a:buFont typeface="Playfair Display"/>
              <a:buChar char="■"/>
              <a:defRPr sz="1200">
                <a:solidFill>
                  <a:srgbClr val="FFFFFF"/>
                </a:solidFill>
                <a:latin typeface="Playfair Display"/>
                <a:ea typeface="Playfair Display"/>
                <a:cs typeface="Playfair Display"/>
                <a:sym typeface="Playfair Display"/>
              </a:defRPr>
            </a:lvl9pPr>
          </a:lstStyle>
          <a:p>
            <a:endParaRPr/>
          </a:p>
        </p:txBody>
      </p:sp>
      <p:sp>
        <p:nvSpPr>
          <p:cNvPr id="9" name="Google Shape;9;p1"/>
          <p:cNvSpPr txBox="1">
            <a:spLocks noGrp="1"/>
          </p:cNvSpPr>
          <p:nvPr>
            <p:ph type="sldNum" idx="12"/>
          </p:nvPr>
        </p:nvSpPr>
        <p:spPr>
          <a:xfrm>
            <a:off x="4297650" y="0"/>
            <a:ext cx="548700" cy="351300"/>
          </a:xfrm>
          <a:prstGeom prst="rect">
            <a:avLst/>
          </a:prstGeom>
          <a:noFill/>
          <a:ln>
            <a:noFill/>
          </a:ln>
        </p:spPr>
        <p:txBody>
          <a:bodyPr spcFirstLastPara="1" wrap="square" lIns="91425" tIns="91425" rIns="91425" bIns="91425" anchor="t" anchorCtr="0">
            <a:noAutofit/>
          </a:bodyPr>
          <a:lstStyle>
            <a:lvl1pPr lvl="0" algn="ctr">
              <a:buNone/>
              <a:defRPr sz="1200">
                <a:solidFill>
                  <a:srgbClr val="FFFFFF"/>
                </a:solidFill>
                <a:latin typeface="Playfair Display"/>
                <a:ea typeface="Playfair Display"/>
                <a:cs typeface="Playfair Display"/>
                <a:sym typeface="Playfair Display"/>
              </a:defRPr>
            </a:lvl1pPr>
            <a:lvl2pPr lvl="1" algn="ctr">
              <a:buNone/>
              <a:defRPr sz="1200">
                <a:solidFill>
                  <a:srgbClr val="FFFFFF"/>
                </a:solidFill>
                <a:latin typeface="Playfair Display"/>
                <a:ea typeface="Playfair Display"/>
                <a:cs typeface="Playfair Display"/>
                <a:sym typeface="Playfair Display"/>
              </a:defRPr>
            </a:lvl2pPr>
            <a:lvl3pPr lvl="2" algn="ctr">
              <a:buNone/>
              <a:defRPr sz="1200">
                <a:solidFill>
                  <a:srgbClr val="FFFFFF"/>
                </a:solidFill>
                <a:latin typeface="Playfair Display"/>
                <a:ea typeface="Playfair Display"/>
                <a:cs typeface="Playfair Display"/>
                <a:sym typeface="Playfair Display"/>
              </a:defRPr>
            </a:lvl3pPr>
            <a:lvl4pPr lvl="3" algn="ctr">
              <a:buNone/>
              <a:defRPr sz="1200">
                <a:solidFill>
                  <a:srgbClr val="FFFFFF"/>
                </a:solidFill>
                <a:latin typeface="Playfair Display"/>
                <a:ea typeface="Playfair Display"/>
                <a:cs typeface="Playfair Display"/>
                <a:sym typeface="Playfair Display"/>
              </a:defRPr>
            </a:lvl4pPr>
            <a:lvl5pPr lvl="4" algn="ctr">
              <a:buNone/>
              <a:defRPr sz="1200">
                <a:solidFill>
                  <a:srgbClr val="FFFFFF"/>
                </a:solidFill>
                <a:latin typeface="Playfair Display"/>
                <a:ea typeface="Playfair Display"/>
                <a:cs typeface="Playfair Display"/>
                <a:sym typeface="Playfair Display"/>
              </a:defRPr>
            </a:lvl5pPr>
            <a:lvl6pPr lvl="5" algn="ctr">
              <a:buNone/>
              <a:defRPr sz="1200">
                <a:solidFill>
                  <a:srgbClr val="FFFFFF"/>
                </a:solidFill>
                <a:latin typeface="Playfair Display"/>
                <a:ea typeface="Playfair Display"/>
                <a:cs typeface="Playfair Display"/>
                <a:sym typeface="Playfair Display"/>
              </a:defRPr>
            </a:lvl6pPr>
            <a:lvl7pPr lvl="6" algn="ctr">
              <a:buNone/>
              <a:defRPr sz="1200">
                <a:solidFill>
                  <a:srgbClr val="FFFFFF"/>
                </a:solidFill>
                <a:latin typeface="Playfair Display"/>
                <a:ea typeface="Playfair Display"/>
                <a:cs typeface="Playfair Display"/>
                <a:sym typeface="Playfair Display"/>
              </a:defRPr>
            </a:lvl7pPr>
            <a:lvl8pPr lvl="7" algn="ctr">
              <a:buNone/>
              <a:defRPr sz="1200">
                <a:solidFill>
                  <a:srgbClr val="FFFFFF"/>
                </a:solidFill>
                <a:latin typeface="Playfair Display"/>
                <a:ea typeface="Playfair Display"/>
                <a:cs typeface="Playfair Display"/>
                <a:sym typeface="Playfair Display"/>
              </a:defRPr>
            </a:lvl8pPr>
            <a:lvl9pPr lvl="8" algn="ctr">
              <a:buNone/>
              <a:defRPr sz="1200">
                <a:solidFill>
                  <a:srgbClr val="FFFFFF"/>
                </a:solidFill>
                <a:latin typeface="Playfair Display"/>
                <a:ea typeface="Playfair Display"/>
                <a:cs typeface="Playfair Display"/>
                <a:sym typeface="Playfair Display"/>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4" r:id="rId3"/>
    <p:sldLayoutId id="2147483659"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6.tif"/><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9"/>
          <p:cNvSpPr txBox="1">
            <a:spLocks noGrp="1"/>
          </p:cNvSpPr>
          <p:nvPr>
            <p:ph type="ctrTitle"/>
          </p:nvPr>
        </p:nvSpPr>
        <p:spPr>
          <a:xfrm>
            <a:off x="236220" y="1371408"/>
            <a:ext cx="8785860" cy="955693"/>
          </a:xfrm>
          <a:prstGeom prst="rect">
            <a:avLst/>
          </a:prstGeom>
        </p:spPr>
        <p:txBody>
          <a:bodyPr spcFirstLastPara="1" wrap="square" lIns="91425" tIns="91425" rIns="91425" bIns="91425" anchor="ctr" anchorCtr="0">
            <a:noAutofit/>
          </a:bodyPr>
          <a:lstStyle/>
          <a:p>
            <a:pPr lvl="0">
              <a:lnSpc>
                <a:spcPts val="3600"/>
              </a:lnSpc>
            </a:pPr>
            <a:r>
              <a:rPr lang="en-US" sz="3200" dirty="0"/>
              <a:t>Overcoming the Current Violent Capitalist Accumulation Favored by the</a:t>
            </a:r>
            <a:br>
              <a:rPr lang="en-US" sz="3200" dirty="0"/>
            </a:br>
            <a:r>
              <a:rPr lang="en-US" sz="3200" dirty="0"/>
              <a:t> “New Enclosures</a:t>
            </a:r>
            <a:r>
              <a:rPr lang="en-US" sz="3000" dirty="0"/>
              <a:t>”</a:t>
            </a:r>
            <a:br>
              <a:rPr lang="en-US" sz="3000" dirty="0"/>
            </a:br>
            <a:r>
              <a:rPr lang="en-US" sz="4400" dirty="0"/>
              <a:t> </a:t>
            </a:r>
            <a:r>
              <a:rPr lang="en-US" sz="2400" dirty="0"/>
              <a:t>Degradation of Women, Lockdowns, Looting Finance, War, Plunder </a:t>
            </a:r>
            <a:r>
              <a:rPr lang="en-US" sz="2400" b="0" dirty="0"/>
              <a:t>Now</a:t>
            </a:r>
            <a:br>
              <a:rPr lang="en-US" sz="4000" dirty="0"/>
            </a:br>
            <a:br>
              <a:rPr lang="en-US" sz="2800" dirty="0"/>
            </a:br>
            <a:r>
              <a:rPr lang="en-US" sz="2400" dirty="0"/>
              <a:t>Lorenzo Magnani</a:t>
            </a:r>
          </a:p>
        </p:txBody>
      </p:sp>
      <p:sp>
        <p:nvSpPr>
          <p:cNvPr id="13" name="TextBox 12">
            <a:extLst>
              <a:ext uri="{FF2B5EF4-FFF2-40B4-BE49-F238E27FC236}">
                <a16:creationId xmlns:a16="http://schemas.microsoft.com/office/drawing/2014/main" id="{418817D4-743F-427F-98C4-AFA90CEB07DA}"/>
              </a:ext>
            </a:extLst>
          </p:cNvPr>
          <p:cNvSpPr txBox="1"/>
          <p:nvPr/>
        </p:nvSpPr>
        <p:spPr>
          <a:xfrm>
            <a:off x="512700" y="3772092"/>
            <a:ext cx="8337387" cy="1200329"/>
          </a:xfrm>
          <a:prstGeom prst="rect">
            <a:avLst/>
          </a:prstGeom>
          <a:noFill/>
        </p:spPr>
        <p:txBody>
          <a:bodyPr wrap="square">
            <a:spAutoFit/>
          </a:bodyPr>
          <a:lstStyle/>
          <a:p>
            <a:pPr algn="ctr"/>
            <a:r>
              <a:rPr lang="en-US" sz="1800" b="1" dirty="0">
                <a:solidFill>
                  <a:schemeClr val="bg1"/>
                </a:solidFill>
                <a:latin typeface="Montserrat" panose="00000500000000000000" pitchFamily="2" charset="0"/>
              </a:rPr>
              <a:t>UTOPIA(S) RELOADED:</a:t>
            </a:r>
          </a:p>
          <a:p>
            <a:pPr algn="ctr"/>
            <a:r>
              <a:rPr lang="en-US" sz="1800" b="1" dirty="0">
                <a:solidFill>
                  <a:schemeClr val="bg1"/>
                </a:solidFill>
                <a:latin typeface="Montserrat" panose="00000500000000000000" pitchFamily="2" charset="0"/>
              </a:rPr>
              <a:t>Science, Activism and the Techno-Eco-Social Transformation</a:t>
            </a:r>
          </a:p>
          <a:p>
            <a:pPr algn="ctr"/>
            <a:r>
              <a:rPr lang="en-US" sz="1800" b="1" dirty="0">
                <a:solidFill>
                  <a:schemeClr val="bg1"/>
                </a:solidFill>
                <a:latin typeface="Montserrat" panose="00000500000000000000" pitchFamily="2" charset="0"/>
              </a:rPr>
              <a:t>26-28 October 2023</a:t>
            </a:r>
          </a:p>
          <a:p>
            <a:pPr algn="ctr"/>
            <a:r>
              <a:rPr lang="en-US" sz="1800" b="1" dirty="0">
                <a:solidFill>
                  <a:schemeClr val="bg1"/>
                </a:solidFill>
                <a:latin typeface="Montserrat" panose="00000500000000000000" pitchFamily="2" charset="0"/>
              </a:rPr>
              <a:t>4lthangrund, </a:t>
            </a:r>
            <a:r>
              <a:rPr lang="en-US" sz="1800" b="1" dirty="0" err="1">
                <a:solidFill>
                  <a:schemeClr val="bg1"/>
                </a:solidFill>
                <a:latin typeface="Montserrat" panose="00000500000000000000" pitchFamily="2" charset="0"/>
              </a:rPr>
              <a:t>Augasse</a:t>
            </a:r>
            <a:r>
              <a:rPr lang="en-US" sz="1800" b="1" dirty="0">
                <a:solidFill>
                  <a:schemeClr val="bg1"/>
                </a:solidFill>
                <a:latin typeface="Montserrat" panose="00000500000000000000" pitchFamily="2" charset="0"/>
              </a:rPr>
              <a:t> 2-6, 1090 Wien</a:t>
            </a:r>
            <a:endParaRPr lang="en-US" sz="1600" b="1" dirty="0">
              <a:solidFill>
                <a:schemeClr val="bg1"/>
              </a:solidFill>
              <a:latin typeface="Montserrat" panose="00000500000000000000" pitchFamily="2" charset="0"/>
            </a:endParaRPr>
          </a:p>
        </p:txBody>
      </p:sp>
    </p:spTree>
    <p:custDataLst>
      <p:tags r:id="rId1"/>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2" name="Google Shape;182;p26"/>
          <p:cNvSpPr txBox="1">
            <a:spLocks noGrp="1"/>
          </p:cNvSpPr>
          <p:nvPr>
            <p:ph type="sldNum" idx="12"/>
          </p:nvPr>
        </p:nvSpPr>
        <p:spPr>
          <a:xfrm>
            <a:off x="765824" y="254342"/>
            <a:ext cx="7927521" cy="1280160"/>
          </a:xfrm>
          <a:prstGeom prst="rect">
            <a:avLst/>
          </a:prstGeom>
        </p:spPr>
        <p:txBody>
          <a:bodyPr spcFirstLastPara="1" wrap="square" lIns="91425" tIns="91425" rIns="91425" bIns="91425" anchor="t" anchorCtr="0">
            <a:noAutofit/>
          </a:bodyPr>
          <a:lstStyle/>
          <a:p>
            <a:pPr lvl="0"/>
            <a:r>
              <a:rPr lang="it-IT" sz="3200" b="1" dirty="0">
                <a:latin typeface="Montserrat" panose="00000500000000000000" pitchFamily="2" charset="0"/>
              </a:rPr>
              <a:t>NEW ENCLOSURES 4</a:t>
            </a:r>
            <a:endParaRPr lang="en-US" sz="3200" b="1" dirty="0">
              <a:latin typeface="Montserrat" panose="00000500000000000000" pitchFamily="2" charset="0"/>
            </a:endParaRPr>
          </a:p>
        </p:txBody>
      </p:sp>
      <p:sp>
        <p:nvSpPr>
          <p:cNvPr id="2" name="TextBox 1">
            <a:extLst>
              <a:ext uri="{FF2B5EF4-FFF2-40B4-BE49-F238E27FC236}">
                <a16:creationId xmlns:a16="http://schemas.microsoft.com/office/drawing/2014/main" id="{FA9F368F-EC76-465D-B05C-226C33570771}"/>
              </a:ext>
            </a:extLst>
          </p:cNvPr>
          <p:cNvSpPr txBox="1"/>
          <p:nvPr/>
        </p:nvSpPr>
        <p:spPr>
          <a:xfrm>
            <a:off x="642830" y="810977"/>
            <a:ext cx="8173510" cy="3416320"/>
          </a:xfrm>
          <a:prstGeom prst="rect">
            <a:avLst/>
          </a:prstGeom>
          <a:noFill/>
        </p:spPr>
        <p:txBody>
          <a:bodyPr wrap="square" rtlCol="0">
            <a:spAutoFit/>
          </a:bodyPr>
          <a:lstStyle/>
          <a:p>
            <a:pPr algn="ctr"/>
            <a:endParaRPr lang="en-US" sz="1800" b="1" dirty="0">
              <a:solidFill>
                <a:schemeClr val="bg1"/>
              </a:solidFill>
              <a:latin typeface="Montserrat" panose="00000500000000000000" pitchFamily="2" charset="0"/>
            </a:endParaRPr>
          </a:p>
          <a:p>
            <a:pPr algn="ctr"/>
            <a:r>
              <a:rPr lang="en-US" sz="1800" b="1" dirty="0">
                <a:solidFill>
                  <a:schemeClr val="bg1"/>
                </a:solidFill>
                <a:latin typeface="Montserrat" panose="00000500000000000000" pitchFamily="2" charset="0"/>
              </a:rPr>
              <a:t>Mainstream mass media repeatedly say that Ukraine war is leading to a global food and energy crisis. In various countries, such as Germany and Italy, the effect could be terribly devastating: the virtual embargo against Russian gas already produces in these countries a slowdown in production activities (and could be extremely more violent from the economical point of view if transformed into a real embargo in the near future). Again, the general crisis generated by the war – justified in the generic terms of the defense of western democracies -  is the occasion for producing new enclosures of economical activities, salaries, and small, medium size, but also big, in this case, private activities and private wealth.</a:t>
            </a:r>
          </a:p>
        </p:txBody>
      </p:sp>
      <p:sp>
        <p:nvSpPr>
          <p:cNvPr id="5" name="TextBox 4">
            <a:extLst>
              <a:ext uri="{FF2B5EF4-FFF2-40B4-BE49-F238E27FC236}">
                <a16:creationId xmlns:a16="http://schemas.microsoft.com/office/drawing/2014/main" id="{3216F5C1-2C26-CA28-D8BA-FCB07545DA21}"/>
              </a:ext>
            </a:extLst>
          </p:cNvPr>
          <p:cNvSpPr txBox="1"/>
          <p:nvPr/>
        </p:nvSpPr>
        <p:spPr>
          <a:xfrm>
            <a:off x="1299533" y="2475608"/>
            <a:ext cx="6992410" cy="2308324"/>
          </a:xfrm>
          <a:prstGeom prst="rect">
            <a:avLst/>
          </a:prstGeom>
          <a:solidFill>
            <a:schemeClr val="accent1">
              <a:lumMod val="75000"/>
            </a:schemeClr>
          </a:solidFill>
        </p:spPr>
        <p:txBody>
          <a:bodyPr wrap="square" rtlCol="0">
            <a:spAutoFit/>
          </a:bodyPr>
          <a:lstStyle/>
          <a:p>
            <a:pPr algn="ctr"/>
            <a:r>
              <a:rPr lang="en-US" sz="1800" b="1" dirty="0">
                <a:solidFill>
                  <a:schemeClr val="bg1"/>
                </a:solidFill>
                <a:latin typeface="Montserrat" panose="00000500000000000000" pitchFamily="2" charset="0"/>
              </a:rPr>
              <a:t>Finally, we should not forget that sanctions  so beloved  by the EU and US (the West, so to speak), have the effect of impoverishing entire populations at the same time fostering the predatory attitude of multinational corporations and other aggressive financial agencies that can buy for cheap industries, huge land holdings, real estate markets, including residential and commercial real estate, as well as mortgage markets, that lost value.</a:t>
            </a:r>
          </a:p>
        </p:txBody>
      </p:sp>
      <p:pic>
        <p:nvPicPr>
          <p:cNvPr id="4" name="Picture 3">
            <a:extLst>
              <a:ext uri="{FF2B5EF4-FFF2-40B4-BE49-F238E27FC236}">
                <a16:creationId xmlns:a16="http://schemas.microsoft.com/office/drawing/2014/main" id="{C80015E8-5857-8BC2-51DD-CCDCB600CE68}"/>
              </a:ext>
            </a:extLst>
          </p:cNvPr>
          <p:cNvPicPr>
            <a:picLocks noChangeAspect="1"/>
          </p:cNvPicPr>
          <p:nvPr/>
        </p:nvPicPr>
        <p:blipFill>
          <a:blip r:embed="rId4"/>
          <a:stretch>
            <a:fillRect/>
          </a:stretch>
        </p:blipFill>
        <p:spPr>
          <a:xfrm>
            <a:off x="3601825" y="2044517"/>
            <a:ext cx="5562600" cy="3128963"/>
          </a:xfrm>
          <a:prstGeom prst="rect">
            <a:avLst/>
          </a:prstGeom>
        </p:spPr>
      </p:pic>
    </p:spTree>
    <p:custDataLst>
      <p:tags r:id="rId1"/>
    </p:custDataLst>
    <p:extLst>
      <p:ext uri="{BB962C8B-B14F-4D97-AF65-F5344CB8AC3E}">
        <p14:creationId xmlns:p14="http://schemas.microsoft.com/office/powerpoint/2010/main" val="21859487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wipe(down)">
                                      <p:cBhvr>
                                        <p:cTn id="7" dur="5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P spid="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4" name="Google Shape;174;p25"/>
          <p:cNvSpPr txBox="1">
            <a:spLocks noGrp="1"/>
          </p:cNvSpPr>
          <p:nvPr>
            <p:ph type="body" idx="4294967295"/>
          </p:nvPr>
        </p:nvSpPr>
        <p:spPr>
          <a:xfrm>
            <a:off x="419100" y="-1348740"/>
            <a:ext cx="7749540" cy="417927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t-IT" sz="3600" b="1" dirty="0">
                <a:latin typeface="Montserrat"/>
                <a:ea typeface="Montserrat"/>
                <a:cs typeface="Montserrat"/>
                <a:sym typeface="Montserrat"/>
              </a:rPr>
              <a:t>Thanks!</a:t>
            </a:r>
          </a:p>
          <a:p>
            <a:pPr marL="0" lvl="0" indent="0" algn="l" rtl="0">
              <a:spcBef>
                <a:spcPts val="0"/>
              </a:spcBef>
              <a:spcAft>
                <a:spcPts val="0"/>
              </a:spcAft>
              <a:buNone/>
            </a:pPr>
            <a:r>
              <a:rPr lang="it-IT" sz="3600" b="1" dirty="0">
                <a:latin typeface="Montserrat"/>
                <a:ea typeface="Montserrat"/>
                <a:cs typeface="Montserrat"/>
                <a:sym typeface="Montserrat"/>
              </a:rPr>
              <a:t>lorenzo.magnani@unipv.it</a:t>
            </a:r>
            <a:endParaRPr sz="3600" b="1" dirty="0">
              <a:latin typeface="Montserrat"/>
              <a:ea typeface="Montserrat"/>
              <a:cs typeface="Montserrat"/>
              <a:sym typeface="Montserrat"/>
            </a:endParaRPr>
          </a:p>
          <a:p>
            <a:pPr marL="0" lvl="0" indent="0" algn="l" rtl="0">
              <a:spcBef>
                <a:spcPts val="0"/>
              </a:spcBef>
              <a:spcAft>
                <a:spcPts val="0"/>
              </a:spcAft>
              <a:buNone/>
            </a:pPr>
            <a:endParaRPr dirty="0"/>
          </a:p>
        </p:txBody>
      </p:sp>
      <p:pic>
        <p:nvPicPr>
          <p:cNvPr id="5" name="Picture 4">
            <a:extLst>
              <a:ext uri="{FF2B5EF4-FFF2-40B4-BE49-F238E27FC236}">
                <a16:creationId xmlns:a16="http://schemas.microsoft.com/office/drawing/2014/main" id="{61CC201A-7296-0B83-14ED-05EC528A6800}"/>
              </a:ext>
            </a:extLst>
          </p:cNvPr>
          <p:cNvPicPr>
            <a:picLocks noChangeAspect="1"/>
          </p:cNvPicPr>
          <p:nvPr/>
        </p:nvPicPr>
        <p:blipFill>
          <a:blip r:embed="rId4"/>
          <a:stretch>
            <a:fillRect/>
          </a:stretch>
        </p:blipFill>
        <p:spPr>
          <a:xfrm>
            <a:off x="6751320" y="1399880"/>
            <a:ext cx="2456097" cy="3782747"/>
          </a:xfrm>
          <a:prstGeom prst="rect">
            <a:avLst/>
          </a:prstGeom>
        </p:spPr>
      </p:pic>
      <p:pic>
        <p:nvPicPr>
          <p:cNvPr id="8" name="Picture 7" descr="A book cover with text&#10;&#10;Description automatically generated">
            <a:extLst>
              <a:ext uri="{FF2B5EF4-FFF2-40B4-BE49-F238E27FC236}">
                <a16:creationId xmlns:a16="http://schemas.microsoft.com/office/drawing/2014/main" id="{EAA86986-51DD-13CF-A150-2236AC8467E0}"/>
              </a:ext>
            </a:extLst>
          </p:cNvPr>
          <p:cNvPicPr>
            <a:picLocks noChangeAspect="1"/>
          </p:cNvPicPr>
          <p:nvPr/>
        </p:nvPicPr>
        <p:blipFill>
          <a:blip r:embed="rId5"/>
          <a:stretch>
            <a:fillRect/>
          </a:stretch>
        </p:blipFill>
        <p:spPr>
          <a:xfrm>
            <a:off x="4233672" y="1399880"/>
            <a:ext cx="2517648" cy="3817571"/>
          </a:xfrm>
          <a:prstGeom prst="rect">
            <a:avLst/>
          </a:prstGeom>
        </p:spPr>
      </p:pic>
    </p:spTree>
    <p:custDataLst>
      <p:tags r:id="rId1"/>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wipe(down)">
                                      <p:cBhvr>
                                        <p:cTn id="7" dur="500"/>
                                        <p:tgtEl>
                                          <p:spTgt spid="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4">
                                            <p:txEl>
                                              <p:pRg st="1" end="1"/>
                                            </p:txEl>
                                          </p:spTgt>
                                        </p:tgtEl>
                                        <p:attrNameLst>
                                          <p:attrName>style.visibility</p:attrName>
                                        </p:attrNameLst>
                                      </p:cBhvr>
                                      <p:to>
                                        <p:strVal val="visible"/>
                                      </p:to>
                                    </p:set>
                                    <p:animEffect transition="in" filter="wipe(down)">
                                      <p:cBhvr>
                                        <p:cTn id="12" dur="500"/>
                                        <p:tgtEl>
                                          <p:spTgt spid="174">
                                            <p:txEl>
                                              <p:pRg st="1" end="1"/>
                                            </p:txEl>
                                          </p:spTgt>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
        <p:cNvGrpSpPr/>
        <p:nvPr/>
      </p:nvGrpSpPr>
      <p:grpSpPr>
        <a:xfrm>
          <a:off x="0" y="0"/>
          <a:ext cx="0" cy="0"/>
          <a:chOff x="0" y="0"/>
          <a:chExt cx="0" cy="0"/>
        </a:xfrm>
      </p:grpSpPr>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ext Box 2">
            <a:extLst>
              <a:ext uri="{FF2B5EF4-FFF2-40B4-BE49-F238E27FC236}">
                <a16:creationId xmlns:a16="http://schemas.microsoft.com/office/drawing/2014/main" id="{E07FB5E9-E122-FFC4-9D30-37FFD80AC592}"/>
              </a:ext>
            </a:extLst>
          </p:cNvPr>
          <p:cNvSpPr txBox="1">
            <a:spLocks noChangeArrowheads="1"/>
          </p:cNvSpPr>
          <p:nvPr/>
        </p:nvSpPr>
        <p:spPr bwMode="auto">
          <a:xfrm>
            <a:off x="1871662" y="573881"/>
            <a:ext cx="545425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n-US" altLang="it-IT" sz="1050">
              <a:effectLst>
                <a:outerShdw blurRad="38100" dist="38100" dir="2700000" algn="tl">
                  <a:srgbClr val="000000"/>
                </a:outerShdw>
              </a:effectLst>
            </a:endParaRPr>
          </a:p>
        </p:txBody>
      </p:sp>
      <p:sp>
        <p:nvSpPr>
          <p:cNvPr id="278531" name="AutoShape 3">
            <a:extLst>
              <a:ext uri="{FF2B5EF4-FFF2-40B4-BE49-F238E27FC236}">
                <a16:creationId xmlns:a16="http://schemas.microsoft.com/office/drawing/2014/main" id="{208FA226-35A1-69A6-0C8A-5E5C129B0B99}"/>
              </a:ext>
            </a:extLst>
          </p:cNvPr>
          <p:cNvSpPr>
            <a:spLocks noChangeArrowheads="1"/>
          </p:cNvSpPr>
          <p:nvPr/>
        </p:nvSpPr>
        <p:spPr bwMode="auto">
          <a:xfrm>
            <a:off x="1656160" y="2598123"/>
            <a:ext cx="204383" cy="271105"/>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endParaRPr lang="it-IT" sz="1050"/>
          </a:p>
        </p:txBody>
      </p:sp>
      <p:sp>
        <p:nvSpPr>
          <p:cNvPr id="278533" name="Text Box 5">
            <a:extLst>
              <a:ext uri="{FF2B5EF4-FFF2-40B4-BE49-F238E27FC236}">
                <a16:creationId xmlns:a16="http://schemas.microsoft.com/office/drawing/2014/main" id="{8B214782-F7DD-B26B-55CA-FB5178525061}"/>
              </a:ext>
            </a:extLst>
          </p:cNvPr>
          <p:cNvSpPr txBox="1">
            <a:spLocks noChangeArrowheads="1"/>
          </p:cNvSpPr>
          <p:nvPr/>
        </p:nvSpPr>
        <p:spPr bwMode="auto">
          <a:xfrm>
            <a:off x="453390" y="1514906"/>
            <a:ext cx="823721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it-IT" sz="1800" b="1" dirty="0">
              <a:solidFill>
                <a:schemeClr val="bg1"/>
              </a:solidFill>
              <a:latin typeface="Montserrat" panose="00000500000000000000" pitchFamily="2" charset="0"/>
            </a:endParaRPr>
          </a:p>
          <a:p>
            <a:pPr algn="ctr" eaLnBrk="1" hangingPunct="1">
              <a:spcBef>
                <a:spcPct val="50000"/>
              </a:spcBef>
              <a:buFontTx/>
              <a:buNone/>
            </a:pPr>
            <a:r>
              <a:rPr lang="en-US" altLang="it-IT" sz="2000" b="1" dirty="0">
                <a:solidFill>
                  <a:schemeClr val="bg1"/>
                </a:solidFill>
                <a:latin typeface="Montserrat" panose="00000500000000000000" pitchFamily="2" charset="0"/>
              </a:rPr>
              <a:t>The so-called “enclosures” starting on XII century – masterfully analyzed by Marx - were fundamental procedures that favored the “primitive accumulation”, that is, the first social and economical step that led to capitalism. The “enclosures” that characterized the primitive accumulation process, aggressively expropriating peasants, razing their cottages and dwellings, were characterized by variegated violent processes</a:t>
            </a:r>
            <a:r>
              <a:rPr lang="en-US" altLang="it-IT" sz="1800" b="1" dirty="0">
                <a:solidFill>
                  <a:schemeClr val="bg1"/>
                </a:solidFill>
                <a:latin typeface="Montserrat" panose="00000500000000000000" pitchFamily="2" charset="0"/>
              </a:rPr>
              <a:t>. </a:t>
            </a:r>
            <a:endParaRPr lang="en-US" altLang="it-IT" sz="1800" b="1" dirty="0">
              <a:solidFill>
                <a:schemeClr val="bg1"/>
              </a:solidFill>
              <a:latin typeface="Verdana" panose="020B0604030504040204" pitchFamily="34" charset="0"/>
            </a:endParaRPr>
          </a:p>
        </p:txBody>
      </p:sp>
      <p:sp>
        <p:nvSpPr>
          <p:cNvPr id="278534" name="Rectangle 6">
            <a:extLst>
              <a:ext uri="{FF2B5EF4-FFF2-40B4-BE49-F238E27FC236}">
                <a16:creationId xmlns:a16="http://schemas.microsoft.com/office/drawing/2014/main" id="{B6D0F3D1-30E6-F525-60BB-966B01E0D91B}"/>
              </a:ext>
            </a:extLst>
          </p:cNvPr>
          <p:cNvSpPr>
            <a:spLocks noChangeArrowheads="1"/>
          </p:cNvSpPr>
          <p:nvPr/>
        </p:nvSpPr>
        <p:spPr bwMode="auto">
          <a:xfrm>
            <a:off x="1274520" y="562525"/>
            <a:ext cx="6690701" cy="411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4400">
                <a:solidFill>
                  <a:schemeClr val="tx2"/>
                </a:solidFill>
                <a:latin typeface="Arial" charset="0"/>
              </a:defRPr>
            </a:lvl1pPr>
            <a:lvl2pPr algn="ctr">
              <a:spcBef>
                <a:spcPct val="0"/>
              </a:spcBef>
              <a:defRPr sz="4400">
                <a:solidFill>
                  <a:schemeClr val="tx2"/>
                </a:solidFill>
                <a:latin typeface="Arial" charset="0"/>
              </a:defRPr>
            </a:lvl2pPr>
            <a:lvl3pPr algn="ctr">
              <a:spcBef>
                <a:spcPct val="0"/>
              </a:spcBef>
              <a:defRPr sz="4400">
                <a:solidFill>
                  <a:schemeClr val="tx2"/>
                </a:solidFill>
                <a:latin typeface="Arial" charset="0"/>
              </a:defRPr>
            </a:lvl3pPr>
            <a:lvl4pPr algn="ctr">
              <a:spcBef>
                <a:spcPct val="0"/>
              </a:spcBef>
              <a:defRPr sz="4400">
                <a:solidFill>
                  <a:schemeClr val="tx2"/>
                </a:solidFill>
                <a:latin typeface="Arial" charset="0"/>
              </a:defRPr>
            </a:lvl4pPr>
            <a:lvl5pPr algn="ctr">
              <a:spcBef>
                <a:spcPct val="0"/>
              </a:spcBef>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defRPr/>
            </a:pPr>
            <a:r>
              <a:rPr lang="en-US" altLang="it-IT" sz="3200" b="1" dirty="0">
                <a:solidFill>
                  <a:schemeClr val="bg1"/>
                </a:solidFill>
                <a:latin typeface="Montserrat" panose="00000500000000000000" pitchFamily="2" charset="0"/>
              </a:rPr>
              <a:t>THE ROLE OF THE ENCLOSURES IN CAPITALISTIC PRIMITIVE ACCUMULATION</a:t>
            </a:r>
            <a:endParaRPr lang="it-IT" altLang="it-IT" sz="3200" b="1" dirty="0">
              <a:solidFill>
                <a:schemeClr val="bg1"/>
              </a:solidFill>
              <a:latin typeface="Montserrat" panose="00000500000000000000" pitchFamily="2" charset="0"/>
            </a:endParaRPr>
          </a:p>
        </p:txBody>
      </p:sp>
      <p:pic>
        <p:nvPicPr>
          <p:cNvPr id="3" name="Picture 2">
            <a:extLst>
              <a:ext uri="{FF2B5EF4-FFF2-40B4-BE49-F238E27FC236}">
                <a16:creationId xmlns:a16="http://schemas.microsoft.com/office/drawing/2014/main" id="{30E662AE-C78D-7A9D-5926-AB1AE3E8BB1C}"/>
              </a:ext>
            </a:extLst>
          </p:cNvPr>
          <p:cNvPicPr>
            <a:picLocks noChangeAspect="1"/>
          </p:cNvPicPr>
          <p:nvPr/>
        </p:nvPicPr>
        <p:blipFill>
          <a:blip r:embed="rId3"/>
          <a:stretch>
            <a:fillRect/>
          </a:stretch>
        </p:blipFill>
        <p:spPr>
          <a:xfrm>
            <a:off x="1775428" y="808090"/>
            <a:ext cx="7348559" cy="4315703"/>
          </a:xfrm>
          <a:prstGeom prst="rect">
            <a:avLst/>
          </a:prstGeom>
        </p:spPr>
      </p:pic>
      <p:pic>
        <p:nvPicPr>
          <p:cNvPr id="2" name="Picture 1">
            <a:extLst>
              <a:ext uri="{FF2B5EF4-FFF2-40B4-BE49-F238E27FC236}">
                <a16:creationId xmlns:a16="http://schemas.microsoft.com/office/drawing/2014/main" id="{5D9FFC84-5D00-E25C-1108-1140149EE755}"/>
              </a:ext>
            </a:extLst>
          </p:cNvPr>
          <p:cNvPicPr>
            <a:picLocks noChangeAspect="1"/>
          </p:cNvPicPr>
          <p:nvPr/>
        </p:nvPicPr>
        <p:blipFill>
          <a:blip r:embed="rId4"/>
          <a:stretch>
            <a:fillRect/>
          </a:stretch>
        </p:blipFill>
        <p:spPr>
          <a:xfrm>
            <a:off x="5999010" y="0"/>
            <a:ext cx="3168981" cy="5143500"/>
          </a:xfrm>
          <a:prstGeom prst="rect">
            <a:avLst/>
          </a:prstGeom>
        </p:spPr>
      </p:pic>
    </p:spTree>
    <p:extLst>
      <p:ext uri="{BB962C8B-B14F-4D97-AF65-F5344CB8AC3E}">
        <p14:creationId xmlns:p14="http://schemas.microsoft.com/office/powerpoint/2010/main" val="255314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78533"/>
                                        </p:tgtEl>
                                        <p:attrNameLst>
                                          <p:attrName>ppt_x</p:attrName>
                                        </p:attrNameLst>
                                      </p:cBhvr>
                                      <p:tavLst>
                                        <p:tav tm="0">
                                          <p:val>
                                            <p:strVal val="ppt_x"/>
                                          </p:val>
                                        </p:tav>
                                        <p:tav tm="100000">
                                          <p:val>
                                            <p:strVal val="ppt_x"/>
                                          </p:val>
                                        </p:tav>
                                      </p:tavLst>
                                    </p:anim>
                                    <p:anim calcmode="lin" valueType="num">
                                      <p:cBhvr additive="base">
                                        <p:cTn id="7" dur="500"/>
                                        <p:tgtEl>
                                          <p:spTgt spid="278533"/>
                                        </p:tgtEl>
                                        <p:attrNameLst>
                                          <p:attrName>ppt_y</p:attrName>
                                        </p:attrNameLst>
                                      </p:cBhvr>
                                      <p:tavLst>
                                        <p:tav tm="0">
                                          <p:val>
                                            <p:strVal val="ppt_y"/>
                                          </p:val>
                                        </p:tav>
                                        <p:tav tm="100000">
                                          <p:val>
                                            <p:strVal val="1+ppt_h/2"/>
                                          </p:val>
                                        </p:tav>
                                      </p:tavLst>
                                    </p:anim>
                                    <p:set>
                                      <p:cBhvr>
                                        <p:cTn id="8" dur="1" fill="hold">
                                          <p:stCondLst>
                                            <p:cond delay="499"/>
                                          </p:stCondLst>
                                        </p:cTn>
                                        <p:tgtEl>
                                          <p:spTgt spid="27853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554C776A-66DA-4181-98B1-6897D3F17D42}"/>
              </a:ext>
            </a:extLst>
          </p:cNvPr>
          <p:cNvCxnSpPr/>
          <p:nvPr/>
        </p:nvCxnSpPr>
        <p:spPr>
          <a:xfrm>
            <a:off x="4159306" y="3811349"/>
            <a:ext cx="841572" cy="0"/>
          </a:xfrm>
          <a:prstGeom prst="line">
            <a:avLst/>
          </a:prstGeom>
          <a:ln w="76200">
            <a:solidFill>
              <a:srgbClr val="5A6D88"/>
            </a:solidFill>
          </a:ln>
        </p:spPr>
        <p:style>
          <a:lnRef idx="1">
            <a:schemeClr val="accent1"/>
          </a:lnRef>
          <a:fillRef idx="0">
            <a:schemeClr val="accent1"/>
          </a:fillRef>
          <a:effectRef idx="0">
            <a:schemeClr val="accent1"/>
          </a:effectRef>
          <a:fontRef idx="minor">
            <a:schemeClr val="tx1"/>
          </a:fontRef>
        </p:style>
      </p:cxnSp>
      <p:sp>
        <p:nvSpPr>
          <p:cNvPr id="59" name="Google Shape;59;p12"/>
          <p:cNvSpPr txBox="1">
            <a:spLocks noGrp="1"/>
          </p:cNvSpPr>
          <p:nvPr>
            <p:ph type="ctrTitle"/>
          </p:nvPr>
        </p:nvSpPr>
        <p:spPr>
          <a:xfrm>
            <a:off x="498838" y="2651549"/>
            <a:ext cx="8009164" cy="1159800"/>
          </a:xfrm>
          <a:prstGeom prst="rect">
            <a:avLst/>
          </a:prstGeom>
        </p:spPr>
        <p:txBody>
          <a:bodyPr spcFirstLastPara="1" wrap="square" lIns="91425" tIns="91425" rIns="91425" bIns="91425" anchor="ctr" anchorCtr="0">
            <a:noAutofit/>
          </a:bodyPr>
          <a:lstStyle/>
          <a:p>
            <a:r>
              <a:rPr lang="en-US" sz="2000" dirty="0">
                <a:latin typeface="Montserrat" panose="00000500000000000000" pitchFamily="2" charset="0"/>
                <a:cs typeface="Arial" panose="020B0604020202020204" pitchFamily="34" charset="0"/>
              </a:rPr>
              <a:t>It can be said that the enclosures were rendered necessary because of the augmented demand for agricultural goods and sheep’s wool related to textile manufacture: the peasants were not in a condition to improve the efficiency of their work on the land. It is important to note that this explanation always worked as economical justifications capable to conceal the violent acts perpetrated against the peasants during those processes, as was testified by some protests against the extirpation of rights from common people. We are in presence of what I  called  “moral bubble”, in this case based on edifying economic narratives, which are characterized by the rational force of the “objectivity”.</a:t>
            </a:r>
            <a:endParaRPr lang="en-US" sz="2000" dirty="0">
              <a:latin typeface="Century Gothic" panose="020B0502020202020204" pitchFamily="34" charset="0"/>
              <a:cs typeface="Arial" panose="020B0604020202020204" pitchFamily="34" charset="0"/>
            </a:endParaRPr>
          </a:p>
        </p:txBody>
      </p:sp>
      <p:sp>
        <p:nvSpPr>
          <p:cNvPr id="61" name="Google Shape;61;p12"/>
          <p:cNvSpPr txBox="1">
            <a:spLocks noGrp="1"/>
          </p:cNvSpPr>
          <p:nvPr>
            <p:ph type="sldNum" idx="12"/>
          </p:nvPr>
        </p:nvSpPr>
        <p:spPr>
          <a:xfrm>
            <a:off x="795946" y="280419"/>
            <a:ext cx="7568292" cy="351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sz="3200" b="1" dirty="0">
                <a:latin typeface="Montserrat" panose="00000500000000000000" pitchFamily="2" charset="0"/>
              </a:rPr>
              <a:t>EDIFYING ECONOMIC NARRATIVES AS A MORAL BUBBLE </a:t>
            </a:r>
            <a:endParaRPr lang="en-US" sz="3200" b="1" dirty="0">
              <a:latin typeface="Montserrat" panose="00000500000000000000" pitchFamily="2" charset="0"/>
            </a:endParaRPr>
          </a:p>
        </p:txBody>
      </p:sp>
      <p:pic>
        <p:nvPicPr>
          <p:cNvPr id="2" name="Picture 1">
            <a:extLst>
              <a:ext uri="{FF2B5EF4-FFF2-40B4-BE49-F238E27FC236}">
                <a16:creationId xmlns:a16="http://schemas.microsoft.com/office/drawing/2014/main" id="{4F08A188-0437-C601-4953-C59EB4A20C9F}"/>
              </a:ext>
            </a:extLst>
          </p:cNvPr>
          <p:cNvPicPr>
            <a:picLocks noChangeAspect="1"/>
          </p:cNvPicPr>
          <p:nvPr/>
        </p:nvPicPr>
        <p:blipFill>
          <a:blip r:embed="rId4"/>
          <a:stretch>
            <a:fillRect/>
          </a:stretch>
        </p:blipFill>
        <p:spPr>
          <a:xfrm>
            <a:off x="4010025" y="1720850"/>
            <a:ext cx="5133975" cy="3422650"/>
          </a:xfrm>
          <a:prstGeom prst="rect">
            <a:avLst/>
          </a:prstGeom>
        </p:spPr>
      </p:pic>
    </p:spTree>
    <p:custDataLst>
      <p:tags r:id="rId1"/>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circle(in)">
                                      <p:cBhvr>
                                        <p:cTn id="12" dur="20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1076" y="931185"/>
            <a:ext cx="8579005" cy="3170099"/>
          </a:xfrm>
          <a:prstGeom prst="rect">
            <a:avLst/>
          </a:prstGeom>
        </p:spPr>
        <p:txBody>
          <a:bodyPr wrap="square">
            <a:spAutoFit/>
          </a:bodyPr>
          <a:lstStyle/>
          <a:p>
            <a:pPr algn="ctr"/>
            <a:endParaRPr lang="en-US" sz="2000" b="1" dirty="0">
              <a:solidFill>
                <a:schemeClr val="bg1"/>
              </a:solidFill>
              <a:latin typeface="Montserrat" panose="00000500000000000000" pitchFamily="2" charset="0"/>
              <a:cs typeface="Arial" panose="020B0604020202020204" pitchFamily="34" charset="0"/>
            </a:endParaRPr>
          </a:p>
          <a:p>
            <a:pPr algn="ctr"/>
            <a:r>
              <a:rPr lang="en-US" sz="2000" b="1" dirty="0">
                <a:solidFill>
                  <a:schemeClr val="bg1"/>
                </a:solidFill>
                <a:latin typeface="Montserrat" panose="00000500000000000000" pitchFamily="2" charset="0"/>
                <a:cs typeface="Arial" panose="020B0604020202020204" pitchFamily="34" charset="0"/>
              </a:rPr>
              <a:t>Thanks to the moral bubble, humans consciously choose a moral attitude (in the case of the enclosures substantiated by the expected economical benefits) – to perform moral actions on its behalf – and at the same time feel correct  and good  concealing the possible violent consequences. Paradoxically, we keep and trust a moral belief – based on an axiological conviction – even if, contradictorily, we have fresh knowledge which shows it leads to potential – sometimes atrocious – dangerous and violent outcomes</a:t>
            </a:r>
            <a:r>
              <a:rPr lang="en-US" sz="1600" b="1" dirty="0">
                <a:solidFill>
                  <a:schemeClr val="bg1"/>
                </a:solidFill>
                <a:latin typeface="Montserrat" panose="00000500000000000000" pitchFamily="2" charset="0"/>
                <a:cs typeface="Arial" panose="020B0604020202020204" pitchFamily="34" charset="0"/>
              </a:rPr>
              <a:t>.</a:t>
            </a:r>
            <a:r>
              <a:rPr lang="en-US" sz="1600" b="1" dirty="0">
                <a:latin typeface="Century Gothic" panose="020B0502020202020204" pitchFamily="34" charset="0"/>
                <a:cs typeface="Arial" panose="020B0604020202020204" pitchFamily="34" charset="0"/>
              </a:rPr>
              <a:t>.</a:t>
            </a:r>
            <a:endParaRPr lang="it-IT" sz="1600" b="1" dirty="0">
              <a:latin typeface="Century Gothic" panose="020B0502020202020204" pitchFamily="34" charset="0"/>
              <a:cs typeface="Arial" panose="020B0604020202020204" pitchFamily="34" charset="0"/>
            </a:endParaRPr>
          </a:p>
        </p:txBody>
      </p:sp>
      <p:sp>
        <p:nvSpPr>
          <p:cNvPr id="4" name="Titolo 1"/>
          <p:cNvSpPr txBox="1">
            <a:spLocks/>
          </p:cNvSpPr>
          <p:nvPr/>
        </p:nvSpPr>
        <p:spPr>
          <a:xfrm>
            <a:off x="792480" y="139142"/>
            <a:ext cx="7574280" cy="857250"/>
          </a:xfrm>
          <a:prstGeom prst="rect">
            <a:avLst/>
          </a:prstGeom>
        </p:spPr>
        <p:txBody>
          <a:bodyPr/>
          <a:lstStyle>
            <a:lvl1pPr algn="ctr" rtl="0" eaLnBrk="0" fontAlgn="base" hangingPunct="0">
              <a:spcBef>
                <a:spcPct val="0"/>
              </a:spcBef>
              <a:spcAft>
                <a:spcPct val="0"/>
              </a:spcAft>
              <a:defRPr sz="4600" kern="12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pitchFamily="18" charset="0"/>
              </a:defRPr>
            </a:lvl2pPr>
            <a:lvl3pPr algn="ctr" rtl="0" eaLnBrk="0" fontAlgn="base" hangingPunct="0">
              <a:spcBef>
                <a:spcPct val="0"/>
              </a:spcBef>
              <a:spcAft>
                <a:spcPct val="0"/>
              </a:spcAft>
              <a:defRPr sz="4600">
                <a:solidFill>
                  <a:schemeClr val="bg1"/>
                </a:solidFill>
                <a:latin typeface="Calisto MT" pitchFamily="18" charset="0"/>
              </a:defRPr>
            </a:lvl3pPr>
            <a:lvl4pPr algn="ctr" rtl="0" eaLnBrk="0" fontAlgn="base" hangingPunct="0">
              <a:spcBef>
                <a:spcPct val="0"/>
              </a:spcBef>
              <a:spcAft>
                <a:spcPct val="0"/>
              </a:spcAft>
              <a:defRPr sz="4600">
                <a:solidFill>
                  <a:schemeClr val="bg1"/>
                </a:solidFill>
                <a:latin typeface="Calisto MT" pitchFamily="18" charset="0"/>
              </a:defRPr>
            </a:lvl4pPr>
            <a:lvl5pPr algn="ctr" rtl="0" eaLnBrk="0" fontAlgn="base" hangingPunct="0">
              <a:spcBef>
                <a:spcPct val="0"/>
              </a:spcBef>
              <a:spcAft>
                <a:spcPct val="0"/>
              </a:spcAft>
              <a:defRPr sz="4600">
                <a:solidFill>
                  <a:schemeClr val="bg1"/>
                </a:solidFill>
                <a:latin typeface="Calisto MT" pitchFamily="18" charset="0"/>
              </a:defRPr>
            </a:lvl5pPr>
            <a:lvl6pPr marL="457200" algn="ctr" rtl="0" fontAlgn="base">
              <a:spcBef>
                <a:spcPct val="0"/>
              </a:spcBef>
              <a:spcAft>
                <a:spcPct val="0"/>
              </a:spcAft>
              <a:defRPr sz="4600">
                <a:solidFill>
                  <a:schemeClr val="bg1"/>
                </a:solidFill>
                <a:latin typeface="Calisto MT" pitchFamily="18" charset="0"/>
              </a:defRPr>
            </a:lvl6pPr>
            <a:lvl7pPr marL="914400" algn="ctr" rtl="0" fontAlgn="base">
              <a:spcBef>
                <a:spcPct val="0"/>
              </a:spcBef>
              <a:spcAft>
                <a:spcPct val="0"/>
              </a:spcAft>
              <a:defRPr sz="4600">
                <a:solidFill>
                  <a:schemeClr val="bg1"/>
                </a:solidFill>
                <a:latin typeface="Calisto MT" pitchFamily="18" charset="0"/>
              </a:defRPr>
            </a:lvl7pPr>
            <a:lvl8pPr marL="1371600" algn="ctr" rtl="0" fontAlgn="base">
              <a:spcBef>
                <a:spcPct val="0"/>
              </a:spcBef>
              <a:spcAft>
                <a:spcPct val="0"/>
              </a:spcAft>
              <a:defRPr sz="4600">
                <a:solidFill>
                  <a:schemeClr val="bg1"/>
                </a:solidFill>
                <a:latin typeface="Calisto MT" pitchFamily="18" charset="0"/>
              </a:defRPr>
            </a:lvl8pPr>
            <a:lvl9pPr marL="1828800" algn="ctr" rtl="0" fontAlgn="base">
              <a:spcBef>
                <a:spcPct val="0"/>
              </a:spcBef>
              <a:spcAft>
                <a:spcPct val="0"/>
              </a:spcAft>
              <a:defRPr sz="4600">
                <a:solidFill>
                  <a:schemeClr val="bg1"/>
                </a:solidFill>
                <a:latin typeface="Calisto MT" pitchFamily="18" charset="0"/>
              </a:defRPr>
            </a:lvl9pPr>
          </a:lstStyle>
          <a:p>
            <a:r>
              <a:rPr lang="en-US" sz="3200" b="1" dirty="0">
                <a:latin typeface="Montserrat" panose="00000500000000000000" pitchFamily="2" charset="0"/>
                <a:cs typeface="Arial" panose="020B0604020202020204" pitchFamily="34" charset="0"/>
              </a:rPr>
              <a:t>MORAL BUBBLES JUSTIFY ENCLOSURES </a:t>
            </a:r>
            <a:endParaRPr lang="en-US" sz="3200" b="1" u="sng" dirty="0">
              <a:latin typeface="Montserrat" panose="00000500000000000000" pitchFamily="2" charset="0"/>
              <a:cs typeface="Arial" panose="020B0604020202020204" pitchFamily="34" charset="0"/>
            </a:endParaRPr>
          </a:p>
          <a:p>
            <a:r>
              <a:rPr lang="en-US" sz="2400" dirty="0">
                <a:solidFill>
                  <a:srgbClr val="002060"/>
                </a:solidFill>
                <a:latin typeface="Century Gothic" panose="020B0502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E5D60437-81DF-B8AC-85F5-08876C0318DB}"/>
              </a:ext>
            </a:extLst>
          </p:cNvPr>
          <p:cNvSpPr txBox="1"/>
          <p:nvPr/>
        </p:nvSpPr>
        <p:spPr>
          <a:xfrm>
            <a:off x="961332" y="3804029"/>
            <a:ext cx="7358491" cy="1200329"/>
          </a:xfrm>
          <a:prstGeom prst="rect">
            <a:avLst/>
          </a:prstGeom>
          <a:solidFill>
            <a:schemeClr val="accent1">
              <a:lumMod val="75000"/>
            </a:schemeClr>
          </a:solidFill>
        </p:spPr>
        <p:txBody>
          <a:bodyPr wrap="square" rtlCol="0">
            <a:spAutoFit/>
          </a:bodyPr>
          <a:lstStyle/>
          <a:p>
            <a:pPr algn="ctr"/>
            <a:r>
              <a:rPr lang="en-US" sz="2400" b="1" dirty="0">
                <a:solidFill>
                  <a:schemeClr val="bg1"/>
                </a:solidFill>
                <a:latin typeface="Montserrat" panose="00000500000000000000" pitchFamily="2" charset="0"/>
              </a:rPr>
              <a:t>The moral bubble grants that enclosures are just peaceful and fruitful and the possible violent acts </a:t>
            </a:r>
            <a:r>
              <a:rPr lang="en-US" sz="2400" b="1" dirty="0" err="1">
                <a:solidFill>
                  <a:schemeClr val="bg1"/>
                </a:solidFill>
                <a:latin typeface="Montserrat" panose="00000500000000000000" pitchFamily="2" charset="0"/>
              </a:rPr>
              <a:t>perpetrable</a:t>
            </a:r>
            <a:r>
              <a:rPr lang="en-US" sz="2400" b="1" dirty="0">
                <a:solidFill>
                  <a:schemeClr val="bg1"/>
                </a:solidFill>
                <a:latin typeface="Montserrat" panose="00000500000000000000" pitchFamily="2" charset="0"/>
              </a:rPr>
              <a:t> are concealed. </a:t>
            </a:r>
          </a:p>
        </p:txBody>
      </p:sp>
      <p:pic>
        <p:nvPicPr>
          <p:cNvPr id="8" name="Picture 7">
            <a:extLst>
              <a:ext uri="{FF2B5EF4-FFF2-40B4-BE49-F238E27FC236}">
                <a16:creationId xmlns:a16="http://schemas.microsoft.com/office/drawing/2014/main" id="{56B7B81F-7857-3F2D-23DE-2D330790FEC2}"/>
              </a:ext>
            </a:extLst>
          </p:cNvPr>
          <p:cNvPicPr>
            <a:picLocks noChangeAspect="1"/>
          </p:cNvPicPr>
          <p:nvPr/>
        </p:nvPicPr>
        <p:blipFill>
          <a:blip r:embed="rId3"/>
          <a:stretch>
            <a:fillRect/>
          </a:stretch>
        </p:blipFill>
        <p:spPr>
          <a:xfrm>
            <a:off x="342161" y="932542"/>
            <a:ext cx="8792925" cy="4210958"/>
          </a:xfrm>
          <a:prstGeom prst="rect">
            <a:avLst/>
          </a:prstGeom>
        </p:spPr>
      </p:pic>
    </p:spTree>
    <p:extLst>
      <p:ext uri="{BB962C8B-B14F-4D97-AF65-F5344CB8AC3E}">
        <p14:creationId xmlns:p14="http://schemas.microsoft.com/office/powerpoint/2010/main" val="147463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4" name="Google Shape;74;p14"/>
          <p:cNvSpPr txBox="1">
            <a:spLocks noGrp="1"/>
          </p:cNvSpPr>
          <p:nvPr>
            <p:ph type="sldNum" idx="12"/>
          </p:nvPr>
        </p:nvSpPr>
        <p:spPr>
          <a:xfrm>
            <a:off x="1046114" y="0"/>
            <a:ext cx="7249885" cy="105319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Montserrat" panose="00000500000000000000" pitchFamily="2" charset="0"/>
              </a:rPr>
              <a:t>ENCLOSURES AS VIOLENCE</a:t>
            </a:r>
            <a:endParaRPr sz="3200" b="1" dirty="0">
              <a:latin typeface="Montserrat" panose="00000500000000000000" pitchFamily="2" charset="0"/>
            </a:endParaRPr>
          </a:p>
        </p:txBody>
      </p:sp>
      <p:sp>
        <p:nvSpPr>
          <p:cNvPr id="10" name="Segnaposto contenuto 2">
            <a:extLst>
              <a:ext uri="{FF2B5EF4-FFF2-40B4-BE49-F238E27FC236}">
                <a16:creationId xmlns:a16="http://schemas.microsoft.com/office/drawing/2014/main" id="{12A47BCA-982E-4675-9479-E2ABBCD86369}"/>
              </a:ext>
            </a:extLst>
          </p:cNvPr>
          <p:cNvSpPr>
            <a:spLocks noGrp="1"/>
          </p:cNvSpPr>
          <p:nvPr>
            <p:ph type="title"/>
          </p:nvPr>
        </p:nvSpPr>
        <p:spPr>
          <a:xfrm>
            <a:off x="313368" y="1715044"/>
            <a:ext cx="8715375" cy="2849335"/>
          </a:xfrm>
          <a:noFill/>
        </p:spPr>
        <p:txBody>
          <a:bodyPr>
            <a:normAutofit fontScale="90000"/>
          </a:bodyPr>
          <a:lstStyle/>
          <a:p>
            <a:r>
              <a:rPr lang="en-US" sz="2000" dirty="0">
                <a:solidFill>
                  <a:schemeClr val="bg1"/>
                </a:solidFill>
                <a:latin typeface="Montserrat" panose="00000500000000000000" pitchFamily="2" charset="0"/>
                <a:ea typeface="Verdana" panose="020B0604030504040204" pitchFamily="34" charset="0"/>
                <a:cs typeface="Arial" panose="020B0604020202020204" pitchFamily="34" charset="0"/>
              </a:rPr>
              <a:t>Marx in the chapter 26 of the first volume of </a:t>
            </a:r>
            <a:r>
              <a:rPr lang="en-US" sz="2000" i="1" dirty="0">
                <a:solidFill>
                  <a:schemeClr val="bg1"/>
                </a:solidFill>
                <a:latin typeface="Montserrat" panose="00000500000000000000" pitchFamily="2" charset="0"/>
                <a:ea typeface="Verdana" panose="020B0604030504040204" pitchFamily="34" charset="0"/>
                <a:cs typeface="Arial" panose="020B0604020202020204" pitchFamily="34" charset="0"/>
              </a:rPr>
              <a:t>Capital</a:t>
            </a:r>
            <a:r>
              <a:rPr lang="en-US" sz="2000" dirty="0">
                <a:solidFill>
                  <a:schemeClr val="bg1"/>
                </a:solidFill>
                <a:latin typeface="Montserrat" panose="00000500000000000000" pitchFamily="2" charset="0"/>
                <a:ea typeface="Verdana" panose="020B0604030504040204" pitchFamily="34" charset="0"/>
                <a:cs typeface="Arial" panose="020B0604020202020204" pitchFamily="34" charset="0"/>
              </a:rPr>
              <a:t>  enumerated and richly  described at least 20 horrible violent aspects of the so-called “enclosures”: The following is a clear case: “As an example of the method used in the nineteenth century, the ‘clearings’ made by the Duchess of Sutherland, well instructed in economics, resolved, when she succeeded to the headship of the clan, to undertake a radical economic cure, and to turn the whole county of Sutherland into a sheep-walk. Between 1814 and 1820 these 15000 inhabitants, about 3000 families, were systematically hunted and rooted out. All their villages were destroyed and burnt, all their fields turned into pasturage. Between 1811 and 1821, around 15000 people were removed from land owned by the Duchess of Sutherland and her husband the Marquis of Stafford to make room for 200000 sheep.  British soldiers enforced this mass of evictions, and came to blows with the inhabitants. One old woman was burnt to death in the flames of the hut when she refused to leave. It was in this manner that this fine lady appropriated 794000 acres of land which had belonged to the clan from time immemorial”.</a:t>
            </a:r>
            <a:endParaRPr lang="it-IT" sz="2400" b="1" u="sng" dirty="0">
              <a:solidFill>
                <a:schemeClr val="tx1"/>
              </a:solidFill>
              <a:latin typeface="Arial" panose="020B0604020202020204" pitchFamily="34" charset="0"/>
              <a:cs typeface="Arial" panose="020B0604020202020204" pitchFamily="34" charset="0"/>
            </a:endParaRPr>
          </a:p>
          <a:p>
            <a:pPr marL="0" indent="0">
              <a:spcBef>
                <a:spcPts val="0"/>
              </a:spcBef>
              <a:buNone/>
            </a:pPr>
            <a:endParaRPr lang="it-IT" sz="2400" b="1" u="sng" dirty="0">
              <a:solidFill>
                <a:schemeClr val="tx1"/>
              </a:solidFill>
              <a:latin typeface="Arial" panose="020B0604020202020204" pitchFamily="34" charset="0"/>
              <a:cs typeface="Arial" panose="020B0604020202020204" pitchFamily="34" charset="0"/>
            </a:endParaRPr>
          </a:p>
          <a:p>
            <a:pPr marL="0" indent="0">
              <a:spcBef>
                <a:spcPts val="0"/>
              </a:spcBef>
              <a:buNone/>
            </a:pPr>
            <a:endParaRPr lang="en-US" sz="2400" dirty="0">
              <a:solidFill>
                <a:schemeClr val="tx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E186389-A5B3-E305-8AD4-A4B25E3AC376}"/>
              </a:ext>
            </a:extLst>
          </p:cNvPr>
          <p:cNvPicPr>
            <a:picLocks noChangeAspect="1"/>
          </p:cNvPicPr>
          <p:nvPr/>
        </p:nvPicPr>
        <p:blipFill>
          <a:blip r:embed="rId4"/>
          <a:stretch>
            <a:fillRect/>
          </a:stretch>
        </p:blipFill>
        <p:spPr>
          <a:xfrm>
            <a:off x="4857750" y="0"/>
            <a:ext cx="4286250" cy="5143500"/>
          </a:xfrm>
          <a:prstGeom prst="rect">
            <a:avLst/>
          </a:prstGeom>
        </p:spPr>
      </p:pic>
    </p:spTree>
    <p:custDataLst>
      <p:tags r:id="rId1"/>
    </p:custDataLst>
    <p:extLst>
      <p:ext uri="{BB962C8B-B14F-4D97-AF65-F5344CB8AC3E}">
        <p14:creationId xmlns:p14="http://schemas.microsoft.com/office/powerpoint/2010/main" val="3745749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down)">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2" name="Google Shape;182;p26"/>
          <p:cNvSpPr txBox="1">
            <a:spLocks noGrp="1"/>
          </p:cNvSpPr>
          <p:nvPr>
            <p:ph type="sldNum" idx="12"/>
          </p:nvPr>
        </p:nvSpPr>
        <p:spPr>
          <a:xfrm>
            <a:off x="698223" y="244561"/>
            <a:ext cx="7927521" cy="1280160"/>
          </a:xfrm>
          <a:prstGeom prst="rect">
            <a:avLst/>
          </a:prstGeom>
        </p:spPr>
        <p:txBody>
          <a:bodyPr spcFirstLastPara="1" wrap="square" lIns="91425" tIns="91425" rIns="91425" bIns="91425" anchor="t" anchorCtr="0">
            <a:noAutofit/>
          </a:bodyPr>
          <a:lstStyle/>
          <a:p>
            <a:pPr lvl="0"/>
            <a:r>
              <a:rPr lang="it-IT" sz="3200" b="1" dirty="0">
                <a:latin typeface="Montserrat" panose="00000500000000000000" pitchFamily="2" charset="0"/>
              </a:rPr>
              <a:t>THE NEW ENCLOSURES 1</a:t>
            </a:r>
          </a:p>
          <a:p>
            <a:pPr lvl="0"/>
            <a:r>
              <a:rPr lang="en-US" sz="3200" b="1" dirty="0">
                <a:latin typeface="Montserrat" panose="00000500000000000000" pitchFamily="2" charset="0"/>
              </a:rPr>
              <a:t>Degradation of Women</a:t>
            </a:r>
          </a:p>
          <a:p>
            <a:pPr lvl="0"/>
            <a:endParaRPr lang="en-US" sz="3200" b="1" dirty="0">
              <a:latin typeface="Montserrat" panose="00000500000000000000" pitchFamily="2" charset="0"/>
            </a:endParaRPr>
          </a:p>
        </p:txBody>
      </p:sp>
      <p:sp>
        <p:nvSpPr>
          <p:cNvPr id="2" name="TextBox 1">
            <a:extLst>
              <a:ext uri="{FF2B5EF4-FFF2-40B4-BE49-F238E27FC236}">
                <a16:creationId xmlns:a16="http://schemas.microsoft.com/office/drawing/2014/main" id="{FA9F368F-EC76-465D-B05C-226C33570771}"/>
              </a:ext>
            </a:extLst>
          </p:cNvPr>
          <p:cNvSpPr txBox="1"/>
          <p:nvPr/>
        </p:nvSpPr>
        <p:spPr>
          <a:xfrm>
            <a:off x="518256" y="1234738"/>
            <a:ext cx="8107488" cy="4031873"/>
          </a:xfrm>
          <a:prstGeom prst="rect">
            <a:avLst/>
          </a:prstGeom>
          <a:noFill/>
        </p:spPr>
        <p:txBody>
          <a:bodyPr wrap="square" rtlCol="0">
            <a:spAutoFit/>
          </a:bodyPr>
          <a:lstStyle/>
          <a:p>
            <a:pPr algn="ctr"/>
            <a:endParaRPr lang="en-US" sz="1600" b="1" dirty="0">
              <a:solidFill>
                <a:schemeClr val="bg1"/>
              </a:solidFill>
              <a:latin typeface="Montserrat" panose="00000500000000000000" pitchFamily="2" charset="0"/>
            </a:endParaRPr>
          </a:p>
          <a:p>
            <a:pPr algn="ctr"/>
            <a:r>
              <a:rPr lang="en-US" sz="1600" b="1" dirty="0">
                <a:solidFill>
                  <a:schemeClr val="bg1"/>
                </a:solidFill>
                <a:latin typeface="Montserrat" panose="00000500000000000000" pitchFamily="2" charset="0"/>
              </a:rPr>
              <a:t>First of all women were exploited at the time of capitalistic primitive accumulation becoming </a:t>
            </a:r>
            <a:r>
              <a:rPr lang="en-US" sz="1600" b="1" i="1" u="sng" dirty="0">
                <a:solidFill>
                  <a:schemeClr val="bg1"/>
                </a:solidFill>
                <a:latin typeface="Montserrat" panose="00000500000000000000" pitchFamily="2" charset="0"/>
              </a:rPr>
              <a:t>machines for the production of new workers</a:t>
            </a:r>
            <a:r>
              <a:rPr lang="en-US" sz="1600" b="1" dirty="0">
                <a:solidFill>
                  <a:schemeClr val="bg1"/>
                </a:solidFill>
                <a:latin typeface="Montserrat" panose="00000500000000000000" pitchFamily="2" charset="0"/>
              </a:rPr>
              <a:t>: when common lands were destroyed by the enclosures women became the new communal good, husbands received women’s "wage", because they collaborate and work but women are not paid, so creating the so-called new “</a:t>
            </a:r>
            <a:r>
              <a:rPr lang="en-US" sz="1600" b="1" i="1" u="sng" dirty="0">
                <a:solidFill>
                  <a:schemeClr val="bg1"/>
                </a:solidFill>
                <a:latin typeface="Montserrat" panose="00000500000000000000" pitchFamily="2" charset="0"/>
              </a:rPr>
              <a:t>patriarchy of the wage</a:t>
            </a:r>
            <a:r>
              <a:rPr lang="en-US" sz="1600" b="1" dirty="0">
                <a:solidFill>
                  <a:schemeClr val="bg1"/>
                </a:solidFill>
                <a:latin typeface="Montserrat" panose="00000500000000000000" pitchFamily="2" charset="0"/>
              </a:rPr>
              <a:t>”. It is in this sense that women/housewives constituted and now still constitute the optimal labor force for the capitalist, in so far as they are not considered workers: the so-called “</a:t>
            </a:r>
            <a:r>
              <a:rPr lang="en-US" sz="1600" b="1" dirty="0" err="1">
                <a:solidFill>
                  <a:schemeClr val="bg1"/>
                </a:solidFill>
                <a:latin typeface="Montserrat" panose="00000500000000000000" pitchFamily="2" charset="0"/>
              </a:rPr>
              <a:t>housewifization</a:t>
            </a:r>
            <a:r>
              <a:rPr lang="en-US" sz="1600" b="1" dirty="0">
                <a:solidFill>
                  <a:schemeClr val="bg1"/>
                </a:solidFill>
                <a:latin typeface="Montserrat" panose="00000500000000000000" pitchFamily="2" charset="0"/>
              </a:rPr>
              <a:t>”, a kind of enclosure of women, worsened by the recent neoliberal economy  – related to the universalization of the model of the nuclear family  - is indeed a kind of externalization of costs that consequently do not have to be paid by the capitalists. </a:t>
            </a:r>
          </a:p>
          <a:p>
            <a:pPr algn="ctr"/>
            <a:r>
              <a:rPr lang="en-US" sz="1600" b="1" dirty="0">
                <a:solidFill>
                  <a:schemeClr val="bg1"/>
                </a:solidFill>
                <a:latin typeface="Montserrat" panose="00000500000000000000" pitchFamily="2" charset="0"/>
              </a:rPr>
              <a:t> </a:t>
            </a:r>
          </a:p>
          <a:p>
            <a:pPr algn="ctr"/>
            <a:endParaRPr lang="en-US" b="1" dirty="0">
              <a:solidFill>
                <a:schemeClr val="bg1"/>
              </a:solidFill>
              <a:latin typeface="Montserrat" panose="00000500000000000000" pitchFamily="2" charset="0"/>
            </a:endParaRPr>
          </a:p>
          <a:p>
            <a:pPr algn="ctr"/>
            <a:endParaRPr lang="en-US" sz="1800" b="1" dirty="0">
              <a:solidFill>
                <a:schemeClr val="bg1"/>
              </a:solidFill>
              <a:latin typeface="Montserrat" panose="00000500000000000000" pitchFamily="2" charset="0"/>
            </a:endParaRPr>
          </a:p>
        </p:txBody>
      </p:sp>
      <p:sp>
        <p:nvSpPr>
          <p:cNvPr id="5" name="TextBox 4">
            <a:extLst>
              <a:ext uri="{FF2B5EF4-FFF2-40B4-BE49-F238E27FC236}">
                <a16:creationId xmlns:a16="http://schemas.microsoft.com/office/drawing/2014/main" id="{3216F5C1-2C26-CA28-D8BA-FCB07545DA21}"/>
              </a:ext>
            </a:extLst>
          </p:cNvPr>
          <p:cNvSpPr txBox="1"/>
          <p:nvPr/>
        </p:nvSpPr>
        <p:spPr>
          <a:xfrm>
            <a:off x="1163161" y="3091655"/>
            <a:ext cx="6678196" cy="1938992"/>
          </a:xfrm>
          <a:prstGeom prst="rect">
            <a:avLst/>
          </a:prstGeom>
          <a:solidFill>
            <a:schemeClr val="accent1">
              <a:lumMod val="75000"/>
            </a:schemeClr>
          </a:solidFill>
        </p:spPr>
        <p:txBody>
          <a:bodyPr wrap="square" rtlCol="0">
            <a:spAutoFit/>
          </a:bodyPr>
          <a:lstStyle/>
          <a:p>
            <a:pPr algn="ctr"/>
            <a:r>
              <a:rPr lang="en-US" sz="2000" b="1" dirty="0">
                <a:solidFill>
                  <a:schemeClr val="bg1"/>
                </a:solidFill>
                <a:latin typeface="Montserrat" panose="00000500000000000000" pitchFamily="2" charset="0"/>
              </a:rPr>
              <a:t>Furthermore, the increasing privatization of social services, previously furnished by the welfare state, has ended up determining a further increase of work for housewives: the ideological command regarding the famous “flexibilization of labor” has managed to promote further unpaid female work.</a:t>
            </a:r>
          </a:p>
        </p:txBody>
      </p:sp>
      <p:pic>
        <p:nvPicPr>
          <p:cNvPr id="8" name="Picture 7">
            <a:extLst>
              <a:ext uri="{FF2B5EF4-FFF2-40B4-BE49-F238E27FC236}">
                <a16:creationId xmlns:a16="http://schemas.microsoft.com/office/drawing/2014/main" id="{4DEBED3D-365C-643E-1C3E-8CBA38939E27}"/>
              </a:ext>
            </a:extLst>
          </p:cNvPr>
          <p:cNvPicPr>
            <a:picLocks noChangeAspect="1"/>
          </p:cNvPicPr>
          <p:nvPr/>
        </p:nvPicPr>
        <p:blipFill>
          <a:blip r:embed="rId4"/>
          <a:stretch>
            <a:fillRect/>
          </a:stretch>
        </p:blipFill>
        <p:spPr>
          <a:xfrm>
            <a:off x="5360666" y="112853"/>
            <a:ext cx="3783334" cy="5432315"/>
          </a:xfrm>
          <a:prstGeom prst="rect">
            <a:avLst/>
          </a:prstGeom>
        </p:spPr>
      </p:pic>
      <p:pic>
        <p:nvPicPr>
          <p:cNvPr id="9" name="Picture 8">
            <a:extLst>
              <a:ext uri="{FF2B5EF4-FFF2-40B4-BE49-F238E27FC236}">
                <a16:creationId xmlns:a16="http://schemas.microsoft.com/office/drawing/2014/main" id="{92BA4DE1-59E6-8788-DBB8-89A12F32EE97}"/>
              </a:ext>
            </a:extLst>
          </p:cNvPr>
          <p:cNvPicPr>
            <a:picLocks noChangeAspect="1"/>
          </p:cNvPicPr>
          <p:nvPr/>
        </p:nvPicPr>
        <p:blipFill>
          <a:blip r:embed="rId5"/>
          <a:stretch>
            <a:fillRect/>
          </a:stretch>
        </p:blipFill>
        <p:spPr>
          <a:xfrm>
            <a:off x="0" y="112853"/>
            <a:ext cx="3838605" cy="5406037"/>
          </a:xfrm>
          <a:prstGeom prst="rect">
            <a:avLst/>
          </a:prstGeom>
        </p:spPr>
      </p:pic>
    </p:spTree>
    <p:custDataLst>
      <p:tags r:id="rId1"/>
    </p:custDataLst>
    <p:extLst>
      <p:ext uri="{BB962C8B-B14F-4D97-AF65-F5344CB8AC3E}">
        <p14:creationId xmlns:p14="http://schemas.microsoft.com/office/powerpoint/2010/main" val="2177820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2" name="Google Shape;182;p26"/>
          <p:cNvSpPr txBox="1">
            <a:spLocks noGrp="1"/>
          </p:cNvSpPr>
          <p:nvPr>
            <p:ph type="sldNum" idx="12"/>
          </p:nvPr>
        </p:nvSpPr>
        <p:spPr>
          <a:xfrm>
            <a:off x="684438" y="142459"/>
            <a:ext cx="7927521" cy="1280160"/>
          </a:xfrm>
          <a:prstGeom prst="rect">
            <a:avLst/>
          </a:prstGeom>
        </p:spPr>
        <p:txBody>
          <a:bodyPr spcFirstLastPara="1" wrap="square" lIns="91425" tIns="91425" rIns="91425" bIns="91425" anchor="t" anchorCtr="0">
            <a:noAutofit/>
          </a:bodyPr>
          <a:lstStyle/>
          <a:p>
            <a:pPr lvl="0"/>
            <a:r>
              <a:rPr lang="it-IT" sz="3200" b="1" dirty="0">
                <a:latin typeface="Montserrat" panose="00000500000000000000" pitchFamily="2" charset="0"/>
              </a:rPr>
              <a:t>THE NEW ENCLOSURES 2</a:t>
            </a:r>
            <a:endParaRPr lang="en-US" sz="3200" b="1" dirty="0">
              <a:latin typeface="Montserrat" panose="00000500000000000000" pitchFamily="2" charset="0"/>
            </a:endParaRPr>
          </a:p>
        </p:txBody>
      </p:sp>
      <p:sp>
        <p:nvSpPr>
          <p:cNvPr id="2" name="TextBox 1">
            <a:extLst>
              <a:ext uri="{FF2B5EF4-FFF2-40B4-BE49-F238E27FC236}">
                <a16:creationId xmlns:a16="http://schemas.microsoft.com/office/drawing/2014/main" id="{FA9F368F-EC76-465D-B05C-226C33570771}"/>
              </a:ext>
            </a:extLst>
          </p:cNvPr>
          <p:cNvSpPr txBox="1"/>
          <p:nvPr/>
        </p:nvSpPr>
        <p:spPr>
          <a:xfrm>
            <a:off x="278130" y="560043"/>
            <a:ext cx="8587740" cy="4893647"/>
          </a:xfrm>
          <a:prstGeom prst="rect">
            <a:avLst/>
          </a:prstGeom>
          <a:noFill/>
        </p:spPr>
        <p:txBody>
          <a:bodyPr wrap="square" rtlCol="0">
            <a:spAutoFit/>
          </a:bodyPr>
          <a:lstStyle/>
          <a:p>
            <a:pPr algn="ctr"/>
            <a:r>
              <a:rPr lang="en-US" sz="3600" b="1" dirty="0">
                <a:solidFill>
                  <a:schemeClr val="bg1"/>
                </a:solidFill>
                <a:latin typeface="Montserrat" panose="00000500000000000000" pitchFamily="2" charset="0"/>
              </a:rPr>
              <a:t>Lockdowns</a:t>
            </a:r>
          </a:p>
          <a:p>
            <a:pPr algn="ctr"/>
            <a:r>
              <a:rPr lang="en-US" sz="2000" b="1" dirty="0">
                <a:solidFill>
                  <a:schemeClr val="bg1"/>
                </a:solidFill>
                <a:latin typeface="Montserrat" panose="00000500000000000000" pitchFamily="2" charset="0"/>
              </a:rPr>
              <a:t> </a:t>
            </a:r>
          </a:p>
          <a:p>
            <a:pPr algn="ctr"/>
            <a:r>
              <a:rPr lang="en-US" sz="2000" b="1" dirty="0">
                <a:solidFill>
                  <a:schemeClr val="bg1"/>
                </a:solidFill>
                <a:latin typeface="Montserrat" panose="00000500000000000000" pitchFamily="2" charset="0"/>
              </a:rPr>
              <a:t>The struggle against deaths due to COVID concealed the violent effects of lockdowns and their consequences in terms of expropriation and impoverishment of large categories of people; the victims, terrified because of the imminent possibility of dying, and overwhelmed by a distant scientific/technical knowledge endowed with an aura of inaccessibility and of impossibility to be understood, put in the background the horrible outcomes regarding loss of freedom and impoverishment. In this last case we see new examples of what we can call “extended enclosures”: they are no more related to land (and properties of small and medium-size) but also to bodies and social relationships. </a:t>
            </a:r>
          </a:p>
          <a:p>
            <a:pPr algn="ctr"/>
            <a:endParaRPr lang="en-US" sz="1800" b="1" dirty="0">
              <a:solidFill>
                <a:schemeClr val="bg1"/>
              </a:solidFill>
              <a:latin typeface="Montserrat" panose="00000500000000000000" pitchFamily="2" charset="0"/>
            </a:endParaRPr>
          </a:p>
          <a:p>
            <a:pPr algn="ctr"/>
            <a:endParaRPr lang="en-US" sz="1800" b="1" dirty="0">
              <a:solidFill>
                <a:schemeClr val="bg1"/>
              </a:solidFill>
              <a:latin typeface="Montserrat" panose="00000500000000000000" pitchFamily="2" charset="0"/>
            </a:endParaRPr>
          </a:p>
        </p:txBody>
      </p:sp>
      <p:sp>
        <p:nvSpPr>
          <p:cNvPr id="5" name="TextBox 4">
            <a:extLst>
              <a:ext uri="{FF2B5EF4-FFF2-40B4-BE49-F238E27FC236}">
                <a16:creationId xmlns:a16="http://schemas.microsoft.com/office/drawing/2014/main" id="{3CC7FC49-7CF1-199E-4241-A8EE325131D8}"/>
              </a:ext>
            </a:extLst>
          </p:cNvPr>
          <p:cNvSpPr txBox="1"/>
          <p:nvPr/>
        </p:nvSpPr>
        <p:spPr>
          <a:xfrm>
            <a:off x="1253468" y="1954053"/>
            <a:ext cx="7358491" cy="3046988"/>
          </a:xfrm>
          <a:prstGeom prst="rect">
            <a:avLst/>
          </a:prstGeom>
          <a:solidFill>
            <a:schemeClr val="accent1">
              <a:lumMod val="75000"/>
            </a:schemeClr>
          </a:solidFill>
        </p:spPr>
        <p:txBody>
          <a:bodyPr wrap="square" rtlCol="0">
            <a:spAutoFit/>
          </a:bodyPr>
          <a:lstStyle/>
          <a:p>
            <a:pPr algn="ctr"/>
            <a:r>
              <a:rPr lang="en-US" sz="2400" b="1" dirty="0">
                <a:solidFill>
                  <a:schemeClr val="bg1"/>
                </a:solidFill>
                <a:latin typeface="Montserrat" panose="00000500000000000000" pitchFamily="2" charset="0"/>
              </a:rPr>
              <a:t>An amazing consequence of these “new enclosures” has been be the devaluation for all properties belonging to those who have had to close down their businesses thanks to lockdowns,  so candidly offered to the exciting economical aggression of the globalized rich bidders or </a:t>
            </a:r>
            <a:r>
              <a:rPr lang="en-US" sz="2400" b="1" dirty="0" err="1">
                <a:solidFill>
                  <a:schemeClr val="bg1"/>
                </a:solidFill>
                <a:latin typeface="Montserrat" panose="00000500000000000000" pitchFamily="2" charset="0"/>
              </a:rPr>
              <a:t>mafious</a:t>
            </a:r>
            <a:r>
              <a:rPr lang="en-US" sz="2400" b="1" dirty="0">
                <a:solidFill>
                  <a:schemeClr val="bg1"/>
                </a:solidFill>
                <a:latin typeface="Montserrat" panose="00000500000000000000" pitchFamily="2" charset="0"/>
              </a:rPr>
              <a:t> organizations, that increase their already huge capitals.</a:t>
            </a:r>
          </a:p>
        </p:txBody>
      </p:sp>
      <p:pic>
        <p:nvPicPr>
          <p:cNvPr id="4" name="Picture 3" descr="A black and white sign&#10;&#10;Description automatically generated">
            <a:extLst>
              <a:ext uri="{FF2B5EF4-FFF2-40B4-BE49-F238E27FC236}">
                <a16:creationId xmlns:a16="http://schemas.microsoft.com/office/drawing/2014/main" id="{B90653E6-249B-149B-3AF0-59D4B9E2F8B3}"/>
              </a:ext>
            </a:extLst>
          </p:cNvPr>
          <p:cNvPicPr>
            <a:picLocks noChangeAspect="1"/>
          </p:cNvPicPr>
          <p:nvPr/>
        </p:nvPicPr>
        <p:blipFill>
          <a:blip r:embed="rId4"/>
          <a:stretch>
            <a:fillRect/>
          </a:stretch>
        </p:blipFill>
        <p:spPr>
          <a:xfrm>
            <a:off x="1764087" y="685835"/>
            <a:ext cx="7379913" cy="4457665"/>
          </a:xfrm>
          <a:prstGeom prst="rect">
            <a:avLst/>
          </a:prstGeom>
        </p:spPr>
      </p:pic>
    </p:spTree>
    <p:custDataLst>
      <p:tags r:id="rId1"/>
    </p:custDataLst>
    <p:extLst>
      <p:ext uri="{BB962C8B-B14F-4D97-AF65-F5344CB8AC3E}">
        <p14:creationId xmlns:p14="http://schemas.microsoft.com/office/powerpoint/2010/main" val="40238895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wipe(down)">
                                      <p:cBhvr>
                                        <p:cTn id="7" dur="5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P spid="2"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2" name="Google Shape;182;p26"/>
          <p:cNvSpPr txBox="1">
            <a:spLocks noGrp="1"/>
          </p:cNvSpPr>
          <p:nvPr>
            <p:ph type="sldNum" idx="12"/>
          </p:nvPr>
        </p:nvSpPr>
        <p:spPr>
          <a:xfrm>
            <a:off x="608236" y="19645"/>
            <a:ext cx="7927521" cy="1280160"/>
          </a:xfrm>
          <a:prstGeom prst="rect">
            <a:avLst/>
          </a:prstGeom>
        </p:spPr>
        <p:txBody>
          <a:bodyPr spcFirstLastPara="1" wrap="square" lIns="91425" tIns="91425" rIns="91425" bIns="91425" anchor="t" anchorCtr="0">
            <a:noAutofit/>
          </a:bodyPr>
          <a:lstStyle/>
          <a:p>
            <a:pPr lvl="0"/>
            <a:r>
              <a:rPr lang="it-IT" sz="3200" b="1" dirty="0">
                <a:latin typeface="Montserrat" panose="00000500000000000000" pitchFamily="2" charset="0"/>
              </a:rPr>
              <a:t>THE NEW ENCLOSURES 3</a:t>
            </a:r>
          </a:p>
          <a:p>
            <a:pPr lvl="0"/>
            <a:r>
              <a:rPr lang="it-IT" sz="3200" b="1" dirty="0" err="1">
                <a:latin typeface="Montserrat" panose="00000500000000000000" pitchFamily="2" charset="0"/>
              </a:rPr>
              <a:t>Looting</a:t>
            </a:r>
            <a:r>
              <a:rPr lang="it-IT" sz="3200" b="1" dirty="0">
                <a:latin typeface="Montserrat" panose="00000500000000000000" pitchFamily="2" charset="0"/>
              </a:rPr>
              <a:t> Finance</a:t>
            </a:r>
            <a:endParaRPr lang="en-US" sz="3200" b="1" dirty="0">
              <a:latin typeface="Montserrat" panose="00000500000000000000" pitchFamily="2" charset="0"/>
            </a:endParaRPr>
          </a:p>
        </p:txBody>
      </p:sp>
      <p:sp>
        <p:nvSpPr>
          <p:cNvPr id="2" name="TextBox 1">
            <a:extLst>
              <a:ext uri="{FF2B5EF4-FFF2-40B4-BE49-F238E27FC236}">
                <a16:creationId xmlns:a16="http://schemas.microsoft.com/office/drawing/2014/main" id="{FA9F368F-EC76-465D-B05C-226C33570771}"/>
              </a:ext>
            </a:extLst>
          </p:cNvPr>
          <p:cNvSpPr txBox="1"/>
          <p:nvPr/>
        </p:nvSpPr>
        <p:spPr>
          <a:xfrm>
            <a:off x="459789" y="892262"/>
            <a:ext cx="8224417" cy="3877985"/>
          </a:xfrm>
          <a:prstGeom prst="rect">
            <a:avLst/>
          </a:prstGeom>
          <a:noFill/>
        </p:spPr>
        <p:txBody>
          <a:bodyPr wrap="square" rtlCol="0">
            <a:spAutoFit/>
          </a:bodyPr>
          <a:lstStyle/>
          <a:p>
            <a:pPr algn="ctr"/>
            <a:endParaRPr lang="en-US" sz="1800" b="1" dirty="0">
              <a:solidFill>
                <a:schemeClr val="bg1"/>
              </a:solidFill>
              <a:latin typeface="Montserrat" panose="00000500000000000000" pitchFamily="2" charset="0"/>
            </a:endParaRPr>
          </a:p>
          <a:p>
            <a:pPr algn="ctr"/>
            <a:endParaRPr lang="en-US" sz="1800" b="1" dirty="0">
              <a:solidFill>
                <a:schemeClr val="bg1"/>
              </a:solidFill>
              <a:latin typeface="Montserrat" panose="00000500000000000000" pitchFamily="2" charset="0"/>
            </a:endParaRPr>
          </a:p>
          <a:p>
            <a:pPr algn="ctr"/>
            <a:r>
              <a:rPr lang="en-US" sz="2400" b="1" dirty="0">
                <a:solidFill>
                  <a:schemeClr val="bg1"/>
                </a:solidFill>
                <a:latin typeface="Montserrat" panose="00000500000000000000" pitchFamily="2" charset="0"/>
              </a:rPr>
              <a:t>In the eighties and especially in low- and middle-income countries (LMIC), the financial aggressivity of the International Monetary Fund (IMF) cut to subsidized staple foods and implemented the recommendation to put a price on land: the effect is the privatization of large parts of the commons (for example, in Africa) rendering the already difficult self-sustenance agriculture almost impossible. </a:t>
            </a:r>
          </a:p>
          <a:p>
            <a:pPr algn="ctr"/>
            <a:endParaRPr lang="en-US" sz="1800" b="1" dirty="0">
              <a:solidFill>
                <a:schemeClr val="bg1"/>
              </a:solidFill>
              <a:latin typeface="Montserrat" panose="00000500000000000000" pitchFamily="2" charset="0"/>
            </a:endParaRPr>
          </a:p>
        </p:txBody>
      </p:sp>
      <p:sp>
        <p:nvSpPr>
          <p:cNvPr id="4" name="TextBox 3">
            <a:extLst>
              <a:ext uri="{FF2B5EF4-FFF2-40B4-BE49-F238E27FC236}">
                <a16:creationId xmlns:a16="http://schemas.microsoft.com/office/drawing/2014/main" id="{C4BC3ED4-E92B-AE3A-E0C7-ED046A58667B}"/>
              </a:ext>
            </a:extLst>
          </p:cNvPr>
          <p:cNvSpPr txBox="1"/>
          <p:nvPr/>
        </p:nvSpPr>
        <p:spPr>
          <a:xfrm>
            <a:off x="1378054" y="1075313"/>
            <a:ext cx="7157703" cy="3785652"/>
          </a:xfrm>
          <a:prstGeom prst="rect">
            <a:avLst/>
          </a:prstGeom>
          <a:solidFill>
            <a:schemeClr val="accent1">
              <a:lumMod val="75000"/>
            </a:schemeClr>
          </a:solidFill>
        </p:spPr>
        <p:txBody>
          <a:bodyPr wrap="square" rtlCol="0">
            <a:spAutoFit/>
          </a:bodyPr>
          <a:lstStyle/>
          <a:p>
            <a:pPr algn="ctr"/>
            <a:r>
              <a:rPr lang="en-US" sz="2400" dirty="0">
                <a:solidFill>
                  <a:schemeClr val="bg1"/>
                </a:solidFill>
                <a:latin typeface="Montserrat" panose="00000500000000000000" pitchFamily="2" charset="0"/>
              </a:rPr>
              <a:t>The processes of impoverishment and expropriation can be seen as caused by the green need of protecting nature or human survival, this last one also celebrated thanks to extremely expensive vaccinations. These processes  are justified by “objectives” needs - that is, thought and presented as never directed or planned by human beings - and therefore not at all recognized as having violent effects (because concealed).</a:t>
            </a:r>
          </a:p>
        </p:txBody>
      </p:sp>
      <p:sp>
        <p:nvSpPr>
          <p:cNvPr id="3" name="TextBox 2">
            <a:extLst>
              <a:ext uri="{FF2B5EF4-FFF2-40B4-BE49-F238E27FC236}">
                <a16:creationId xmlns:a16="http://schemas.microsoft.com/office/drawing/2014/main" id="{C9DE2D4B-76FB-ACC5-ECFE-3D45E0752560}"/>
              </a:ext>
            </a:extLst>
          </p:cNvPr>
          <p:cNvSpPr txBox="1"/>
          <p:nvPr/>
        </p:nvSpPr>
        <p:spPr>
          <a:xfrm>
            <a:off x="1378054" y="1259979"/>
            <a:ext cx="7068134" cy="3416320"/>
          </a:xfrm>
          <a:prstGeom prst="rect">
            <a:avLst/>
          </a:prstGeom>
          <a:solidFill>
            <a:schemeClr val="accent1">
              <a:lumMod val="75000"/>
            </a:schemeClr>
          </a:solidFill>
        </p:spPr>
        <p:txBody>
          <a:bodyPr wrap="square" rtlCol="0">
            <a:spAutoFit/>
          </a:bodyPr>
          <a:lstStyle/>
          <a:p>
            <a:pPr algn="ctr"/>
            <a:r>
              <a:rPr lang="en-US" sz="2400" b="1" dirty="0">
                <a:solidFill>
                  <a:schemeClr val="bg1"/>
                </a:solidFill>
                <a:latin typeface="Montserrat" panose="00000500000000000000" pitchFamily="2" charset="0"/>
              </a:rPr>
              <a:t>Another amazing consequence of what we can call  “green new enclosures” is and will  further be a devaluation for all properties already lacking the minimum green requirements that  so candidly offered to the exciting economical aggression of the globalized rich bidders or </a:t>
            </a:r>
            <a:r>
              <a:rPr lang="en-US" sz="2400" b="1" dirty="0" err="1">
                <a:solidFill>
                  <a:schemeClr val="bg1"/>
                </a:solidFill>
                <a:latin typeface="Montserrat" panose="00000500000000000000" pitchFamily="2" charset="0"/>
              </a:rPr>
              <a:t>mafious</a:t>
            </a:r>
            <a:r>
              <a:rPr lang="en-US" sz="2400" b="1" dirty="0">
                <a:solidFill>
                  <a:schemeClr val="bg1"/>
                </a:solidFill>
                <a:latin typeface="Montserrat" panose="00000500000000000000" pitchFamily="2" charset="0"/>
              </a:rPr>
              <a:t> organizations, that increase their already huge capitals.</a:t>
            </a:r>
          </a:p>
        </p:txBody>
      </p:sp>
      <p:pic>
        <p:nvPicPr>
          <p:cNvPr id="5" name="Picture 4">
            <a:extLst>
              <a:ext uri="{FF2B5EF4-FFF2-40B4-BE49-F238E27FC236}">
                <a16:creationId xmlns:a16="http://schemas.microsoft.com/office/drawing/2014/main" id="{273F9A26-C3C4-03ED-CCC8-A256AD34BAF0}"/>
              </a:ext>
            </a:extLst>
          </p:cNvPr>
          <p:cNvPicPr>
            <a:picLocks noChangeAspect="1"/>
          </p:cNvPicPr>
          <p:nvPr/>
        </p:nvPicPr>
        <p:blipFill>
          <a:blip r:embed="rId4"/>
          <a:stretch>
            <a:fillRect/>
          </a:stretch>
        </p:blipFill>
        <p:spPr>
          <a:xfrm>
            <a:off x="2508336" y="1245870"/>
            <a:ext cx="6635664" cy="3877985"/>
          </a:xfrm>
          <a:prstGeom prst="rect">
            <a:avLst/>
          </a:prstGeom>
        </p:spPr>
      </p:pic>
    </p:spTree>
    <p:custDataLst>
      <p:tags r:id="rId1"/>
    </p:custDataLst>
    <p:extLst>
      <p:ext uri="{BB962C8B-B14F-4D97-AF65-F5344CB8AC3E}">
        <p14:creationId xmlns:p14="http://schemas.microsoft.com/office/powerpoint/2010/main" val="265480004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2"/>
</p:tagLst>
</file>

<file path=ppt/tags/tag2.xml><?xml version="1.0" encoding="utf-8"?>
<p:tagLst xmlns:a="http://schemas.openxmlformats.org/drawingml/2006/main" xmlns:r="http://schemas.openxmlformats.org/officeDocument/2006/relationships" xmlns:p="http://schemas.openxmlformats.org/presentationml/2006/main">
  <p:tag name="TIMING" val="|2|1.8"/>
</p:tagLst>
</file>

<file path=ppt/tags/tag3.xml><?xml version="1.0" encoding="utf-8"?>
<p:tagLst xmlns:a="http://schemas.openxmlformats.org/drawingml/2006/main" xmlns:r="http://schemas.openxmlformats.org/officeDocument/2006/relationships" xmlns:p="http://schemas.openxmlformats.org/presentationml/2006/main">
  <p:tag name="TIMING" val="|0.4|3.7"/>
</p:tagLst>
</file>

<file path=ppt/tags/tag4.xml><?xml version="1.0" encoding="utf-8"?>
<p:tagLst xmlns:a="http://schemas.openxmlformats.org/drawingml/2006/main" xmlns:r="http://schemas.openxmlformats.org/officeDocument/2006/relationships" xmlns:p="http://schemas.openxmlformats.org/presentationml/2006/main">
  <p:tag name="TIMING" val="|2.7|3.6"/>
</p:tagLst>
</file>

<file path=ppt/tags/tag5.xml><?xml version="1.0" encoding="utf-8"?>
<p:tagLst xmlns:a="http://schemas.openxmlformats.org/drawingml/2006/main" xmlns:r="http://schemas.openxmlformats.org/officeDocument/2006/relationships" xmlns:p="http://schemas.openxmlformats.org/presentationml/2006/main">
  <p:tag name="TIMING" val="|2.7|3.6"/>
</p:tagLst>
</file>

<file path=ppt/tags/tag6.xml><?xml version="1.0" encoding="utf-8"?>
<p:tagLst xmlns:a="http://schemas.openxmlformats.org/drawingml/2006/main" xmlns:r="http://schemas.openxmlformats.org/officeDocument/2006/relationships" xmlns:p="http://schemas.openxmlformats.org/presentationml/2006/main">
  <p:tag name="TIMING" val="|2.7|3.6"/>
</p:tagLst>
</file>

<file path=ppt/tags/tag7.xml><?xml version="1.0" encoding="utf-8"?>
<p:tagLst xmlns:a="http://schemas.openxmlformats.org/drawingml/2006/main" xmlns:r="http://schemas.openxmlformats.org/officeDocument/2006/relationships" xmlns:p="http://schemas.openxmlformats.org/presentationml/2006/main">
  <p:tag name="TIMING" val="|2.7|3.6"/>
</p:tagLst>
</file>

<file path=ppt/tags/tag8.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Katharine template">
  <a:themeElements>
    <a:clrScheme name="Custom 347">
      <a:dk1>
        <a:srgbClr val="000000"/>
      </a:dk1>
      <a:lt1>
        <a:srgbClr val="FFFFFF"/>
      </a:lt1>
      <a:dk2>
        <a:srgbClr val="DBE0E7"/>
      </a:dk2>
      <a:lt2>
        <a:srgbClr val="6E7C90"/>
      </a:lt2>
      <a:accent1>
        <a:srgbClr val="7D9AC3"/>
      </a:accent1>
      <a:accent2>
        <a:srgbClr val="ABBFDB"/>
      </a:accent2>
      <a:accent3>
        <a:srgbClr val="E4DCB5"/>
      </a:accent3>
      <a:accent4>
        <a:srgbClr val="DFBD9C"/>
      </a:accent4>
      <a:accent5>
        <a:srgbClr val="DF9F97"/>
      </a:accent5>
      <a:accent6>
        <a:srgbClr val="C3A8D3"/>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2098</TotalTime>
  <Words>1401</Words>
  <Application>Microsoft Office PowerPoint</Application>
  <PresentationFormat>On-screen Show (16:9)</PresentationFormat>
  <Paragraphs>44</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Montserrat</vt:lpstr>
      <vt:lpstr>Playfair Display</vt:lpstr>
      <vt:lpstr>Century Gothic</vt:lpstr>
      <vt:lpstr>Arial</vt:lpstr>
      <vt:lpstr>Verdana</vt:lpstr>
      <vt:lpstr>Katharine template</vt:lpstr>
      <vt:lpstr>Overcoming the Current Violent Capitalist Accumulation Favored by the  “New Enclosures”  Degradation of Women, Lockdowns, Looting Finance, War, Plunder Now  Lorenzo Magnani</vt:lpstr>
      <vt:lpstr>PowerPoint Presentation</vt:lpstr>
      <vt:lpstr>PowerPoint Presentation</vt:lpstr>
      <vt:lpstr>It can be said that the enclosures were rendered necessary because of the augmented demand for agricultural goods and sheep’s wool related to textile manufacture: the peasants were not in a condition to improve the efficiency of their work on the land. It is important to note that this explanation always worked as economical justifications capable to conceal the violent acts perpetrated against the peasants during those processes, as was testified by some protests against the extirpation of rights from common people. We are in presence of what I  called  “moral bubble”, in this case based on edifying economic narratives, which are characterized by the rational force of the “objectivity”.</vt:lpstr>
      <vt:lpstr>PowerPoint Presentation</vt:lpstr>
      <vt:lpstr>Marx in the chapter 26 of the first volume of Capital  enumerated and richly  described at least 20 horrible violent aspects of the so-called “enclosures”: The following is a clear case: “As an example of the method used in the nineteenth century, the ‘clearings’ made by the Duchess of Sutherland, well instructed in economics, resolved, when she succeeded to the headship of the clan, to undertake a radical economic cure, and to turn the whole county of Sutherland into a sheep-walk. Between 1814 and 1820 these 15000 inhabitants, about 3000 families, were systematically hunted and rooted out. All their villages were destroyed and burnt, all their fields turned into pasturage. Between 1811 and 1821, around 15000 people were removed from land owned by the Duchess of Sutherland and her husband the Marquis of Stafford to make room for 200000 sheep.  British soldiers enforced this mass of evictions, and came to blows with the inhabitants. One old woman was burnt to death in the flames of the hut when she refused to leave. It was in this manner that this fine lady appropriated 794000 acres of land which had belonged to the clan from time immemorial”.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Lorenzo Magnani</dc:creator>
  <cp:lastModifiedBy>Lorenzo Magnani</cp:lastModifiedBy>
  <cp:revision>441</cp:revision>
  <dcterms:modified xsi:type="dcterms:W3CDTF">2023-10-24T16:34:52Z</dcterms:modified>
</cp:coreProperties>
</file>