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Lst>
  <p:notesMasterIdLst>
    <p:notesMasterId r:id="rId15"/>
  </p:notesMasterIdLst>
  <p:sldIdLst>
    <p:sldId id="337" r:id="rId2"/>
    <p:sldId id="257" r:id="rId3"/>
    <p:sldId id="384" r:id="rId4"/>
    <p:sldId id="385" r:id="rId5"/>
    <p:sldId id="386" r:id="rId6"/>
    <p:sldId id="339" r:id="rId7"/>
    <p:sldId id="338" r:id="rId8"/>
    <p:sldId id="330" r:id="rId9"/>
    <p:sldId id="325" r:id="rId10"/>
    <p:sldId id="341" r:id="rId11"/>
    <p:sldId id="259" r:id="rId12"/>
    <p:sldId id="285" r:id="rId13"/>
    <p:sldId id="272" r:id="rId14"/>
  </p:sldIdLst>
  <p:sldSz cx="9144000" cy="5143500" type="screen16x9"/>
  <p:notesSz cx="6858000" cy="9144000"/>
  <p:embeddedFontLst>
    <p:embeddedFont>
      <p:font typeface="Century Gothic" panose="020B0502020202020204" pitchFamily="34"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Playfair Display" panose="00000500000000000000" pitchFamily="2"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4" d="100"/>
          <a:sy n="84" d="100"/>
        </p:scale>
        <p:origin x="6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First slide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1A129AE-BD85-D8C5-93D5-4476BB4B66C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BF66A71-4146-46FE-B5C0-FC22129A9520}" type="slidenum">
              <a:rPr lang="it-IT" altLang="it-IT"/>
              <a:pPr eaLnBrk="1" hangingPunct="1">
                <a:spcBef>
                  <a:spcPct val="0"/>
                </a:spcBef>
              </a:pPr>
              <a:t>3</a:t>
            </a:fld>
            <a:endParaRPr lang="it-IT" altLang="it-IT"/>
          </a:p>
        </p:txBody>
      </p:sp>
      <p:sp>
        <p:nvSpPr>
          <p:cNvPr id="26627" name="Rectangle 2">
            <a:extLst>
              <a:ext uri="{FF2B5EF4-FFF2-40B4-BE49-F238E27FC236}">
                <a16:creationId xmlns:a16="http://schemas.microsoft.com/office/drawing/2014/main" id="{02D6C053-0C58-D601-BC07-0C68C87E761E}"/>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7961D69D-FF73-2C64-CB9B-7669CD1A902D}"/>
              </a:ext>
            </a:extLst>
          </p:cNvPr>
          <p:cNvSpPr>
            <a:spLocks noGrp="1" noChangeArrowheads="1"/>
          </p:cNvSpPr>
          <p:nvPr>
            <p:ph type="body" idx="1"/>
          </p:nvPr>
        </p:nvSpPr>
        <p:spPr>
          <a:noFill/>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337602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51FD8A6-BAED-C954-473F-C28C23A852C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112E4C4-B987-4D43-A36A-7EAF7B72F637}" type="slidenum">
              <a:rPr lang="it-IT" altLang="it-IT"/>
              <a:pPr eaLnBrk="1" hangingPunct="1">
                <a:spcBef>
                  <a:spcPct val="0"/>
                </a:spcBef>
              </a:pPr>
              <a:t>5</a:t>
            </a:fld>
            <a:endParaRPr lang="it-IT" altLang="it-IT"/>
          </a:p>
        </p:txBody>
      </p:sp>
      <p:sp>
        <p:nvSpPr>
          <p:cNvPr id="28675" name="Rectangle 2">
            <a:extLst>
              <a:ext uri="{FF2B5EF4-FFF2-40B4-BE49-F238E27FC236}">
                <a16:creationId xmlns:a16="http://schemas.microsoft.com/office/drawing/2014/main" id="{8D20D11D-0350-49E9-1C98-48F73512D412}"/>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1BD327F1-8AF3-C9B8-772A-BA128D710114}"/>
              </a:ext>
            </a:extLst>
          </p:cNvPr>
          <p:cNvSpPr>
            <a:spLocks noGrp="1" noChangeArrowheads="1"/>
          </p:cNvSpPr>
          <p:nvPr>
            <p:ph type="body" idx="1"/>
          </p:nvPr>
        </p:nvSpPr>
        <p:spPr>
          <a:noFill/>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414318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FF357245-4511-4B22-90E3-66EF56103811}" type="slidenum">
              <a:rPr lang="it-IT" smtClean="0"/>
              <a:pPr>
                <a:defRPr/>
              </a:pPr>
              <a:t>8</a:t>
            </a:fld>
            <a:endParaRPr lang="it-IT"/>
          </a:p>
        </p:txBody>
      </p:sp>
    </p:spTree>
    <p:extLst>
      <p:ext uri="{BB962C8B-B14F-4D97-AF65-F5344CB8AC3E}">
        <p14:creationId xmlns:p14="http://schemas.microsoft.com/office/powerpoint/2010/main" val="229001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FF357245-4511-4B22-90E3-66EF56103811}" type="slidenum">
              <a:rPr lang="it-IT" smtClean="0"/>
              <a:pPr>
                <a:defRPr/>
              </a:pPr>
              <a:t>9</a:t>
            </a:fld>
            <a:endParaRPr lang="it-IT"/>
          </a:p>
        </p:txBody>
      </p:sp>
    </p:spTree>
    <p:extLst>
      <p:ext uri="{BB962C8B-B14F-4D97-AF65-F5344CB8AC3E}">
        <p14:creationId xmlns:p14="http://schemas.microsoft.com/office/powerpoint/2010/main" val="229001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05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419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512700" y="1991850"/>
            <a:ext cx="81186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851725" y="1583350"/>
            <a:ext cx="54405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2135200" y="3812000"/>
            <a:ext cx="4873500" cy="133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cxnSp>
        <p:nvCxnSpPr>
          <p:cNvPr id="15" name="Google Shape;15;p3"/>
          <p:cNvCxnSpPr/>
          <p:nvPr/>
        </p:nvCxnSpPr>
        <p:spPr>
          <a:xfrm rot="10800000">
            <a:off x="4169400" y="3812000"/>
            <a:ext cx="805200" cy="0"/>
          </a:xfrm>
          <a:prstGeom prst="straightConnector1">
            <a:avLst/>
          </a:prstGeom>
          <a:noFill/>
          <a:ln w="76200" cap="flat" cmpd="sng">
            <a:solidFill>
              <a:srgbClr val="FFFFFF"/>
            </a:solidFill>
            <a:prstDash val="solid"/>
            <a:round/>
            <a:headEnd type="none" w="med" len="med"/>
            <a:tailEnd type="none" w="med" len="med"/>
          </a:ln>
        </p:spPr>
      </p:cxnSp>
      <p:sp>
        <p:nvSpPr>
          <p:cNvPr id="16" name="Google Shape;16;p3"/>
          <p:cNvSpPr txBox="1">
            <a:spLocks noGrp="1"/>
          </p:cNvSpPr>
          <p:nvPr>
            <p:ph type="sldNum" idx="12"/>
          </p:nvPr>
        </p:nvSpPr>
        <p:spPr>
          <a:xfrm>
            <a:off x="4297650" y="0"/>
            <a:ext cx="548700" cy="351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272675" y="2143050"/>
            <a:ext cx="6598500" cy="857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4" name="Google Shape;24;p5"/>
          <p:cNvSpPr txBox="1">
            <a:spLocks noGrp="1"/>
          </p:cNvSpPr>
          <p:nvPr>
            <p:ph type="body" idx="1"/>
          </p:nvPr>
        </p:nvSpPr>
        <p:spPr>
          <a:xfrm>
            <a:off x="1236500" y="3727575"/>
            <a:ext cx="6671100" cy="1198200"/>
          </a:xfrm>
          <a:prstGeom prst="rect">
            <a:avLst/>
          </a:prstGeom>
        </p:spPr>
        <p:txBody>
          <a:bodyPr spcFirstLastPara="1" wrap="square" lIns="91425" tIns="91425" rIns="91425" bIns="91425" anchor="b" anchorCtr="0">
            <a:noAutofit/>
          </a:bodyPr>
          <a:lstStyle>
            <a:lvl1pPr marL="457200" lvl="0" indent="-304800" algn="ctr">
              <a:spcBef>
                <a:spcPts val="60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25" name="Google Shape;25;p5"/>
          <p:cNvSpPr txBox="1">
            <a:spLocks noGrp="1"/>
          </p:cNvSpPr>
          <p:nvPr>
            <p:ph type="sldNum" idx="12"/>
          </p:nvPr>
        </p:nvSpPr>
        <p:spPr>
          <a:xfrm>
            <a:off x="4297650" y="0"/>
            <a:ext cx="548700" cy="351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8"/>
          <p:cNvSpPr txBox="1">
            <a:spLocks noGrp="1"/>
          </p:cNvSpPr>
          <p:nvPr>
            <p:ph type="sldNum" idx="12"/>
          </p:nvPr>
        </p:nvSpPr>
        <p:spPr>
          <a:xfrm>
            <a:off x="4297650" y="0"/>
            <a:ext cx="548700" cy="351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507D9AF0-963B-4A47-B017-40A273410F5B}" type="datetimeFigureOut">
              <a:rPr lang="en-US"/>
              <a:pPr>
                <a:defRPr/>
              </a:pPr>
              <a:t>1/16/2024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89AC17-AFD3-4B96-BFD1-597C7ABFD634}" type="slidenum">
              <a:rPr lang="en-US"/>
              <a:pPr>
                <a:defRPr/>
              </a:pPr>
              <a:t>‹#›</a:t>
            </a:fld>
            <a:endParaRPr lang="en-US"/>
          </a:p>
        </p:txBody>
      </p:sp>
    </p:spTree>
    <p:extLst>
      <p:ext uri="{BB962C8B-B14F-4D97-AF65-F5344CB8AC3E}">
        <p14:creationId xmlns:p14="http://schemas.microsoft.com/office/powerpoint/2010/main" val="391038128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5975" y="0"/>
            <a:ext cx="9144000" cy="5143500"/>
          </a:xfrm>
          <a:prstGeom prst="rect">
            <a:avLst/>
          </a:prstGeom>
          <a:solidFill>
            <a:srgbClr val="161732">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272675" y="2143050"/>
            <a:ext cx="6598500" cy="857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1pPr>
            <a:lvl2pPr lvl="1"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2pPr>
            <a:lvl3pPr lvl="2"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3pPr>
            <a:lvl4pPr lvl="3"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4pPr>
            <a:lvl5pPr lvl="4"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5pPr>
            <a:lvl6pPr lvl="5"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6pPr>
            <a:lvl7pPr lvl="6"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7pPr>
            <a:lvl8pPr lvl="7"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8pPr>
            <a:lvl9pPr lvl="8"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1236500" y="3727575"/>
            <a:ext cx="6671100" cy="1198200"/>
          </a:xfrm>
          <a:prstGeom prst="rect">
            <a:avLst/>
          </a:prstGeom>
          <a:noFill/>
          <a:ln>
            <a:noFill/>
          </a:ln>
        </p:spPr>
        <p:txBody>
          <a:bodyPr spcFirstLastPara="1" wrap="square" lIns="91425" tIns="91425" rIns="91425" bIns="91425" anchor="t" anchorCtr="0">
            <a:noAutofit/>
          </a:bodyPr>
          <a:lstStyle>
            <a:lvl1pPr marL="457200" lvl="0" indent="-304800">
              <a:spcBef>
                <a:spcPts val="60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1pPr>
            <a:lvl2pPr marL="914400" lvl="1"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2pPr>
            <a:lvl3pPr marL="1371600" lvl="2"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3pPr>
            <a:lvl4pPr marL="1828800" lvl="3"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4pPr>
            <a:lvl5pPr marL="2286000" lvl="4"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5pPr>
            <a:lvl6pPr marL="2743200" lvl="5"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6pPr>
            <a:lvl7pPr marL="3200400" lvl="6"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7pPr>
            <a:lvl8pPr marL="3657600" lvl="7"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8pPr>
            <a:lvl9pPr marL="4114800" lvl="8"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sldNum" idx="12"/>
          </p:nvPr>
        </p:nvSpPr>
        <p:spPr>
          <a:xfrm>
            <a:off x="4297650" y="0"/>
            <a:ext cx="548700" cy="351300"/>
          </a:xfrm>
          <a:prstGeom prst="rect">
            <a:avLst/>
          </a:prstGeom>
          <a:noFill/>
          <a:ln>
            <a:noFill/>
          </a:ln>
        </p:spPr>
        <p:txBody>
          <a:bodyPr spcFirstLastPara="1" wrap="square" lIns="91425" tIns="91425" rIns="91425" bIns="91425" anchor="t" anchorCtr="0">
            <a:noAutofit/>
          </a:bodyPr>
          <a:lstStyle>
            <a:lvl1pPr lvl="0" algn="ctr">
              <a:buNone/>
              <a:defRPr sz="1200">
                <a:solidFill>
                  <a:srgbClr val="FFFFFF"/>
                </a:solidFill>
                <a:latin typeface="Playfair Display"/>
                <a:ea typeface="Playfair Display"/>
                <a:cs typeface="Playfair Display"/>
                <a:sym typeface="Playfair Display"/>
              </a:defRPr>
            </a:lvl1pPr>
            <a:lvl2pPr lvl="1" algn="ctr">
              <a:buNone/>
              <a:defRPr sz="1200">
                <a:solidFill>
                  <a:srgbClr val="FFFFFF"/>
                </a:solidFill>
                <a:latin typeface="Playfair Display"/>
                <a:ea typeface="Playfair Display"/>
                <a:cs typeface="Playfair Display"/>
                <a:sym typeface="Playfair Display"/>
              </a:defRPr>
            </a:lvl2pPr>
            <a:lvl3pPr lvl="2" algn="ctr">
              <a:buNone/>
              <a:defRPr sz="1200">
                <a:solidFill>
                  <a:srgbClr val="FFFFFF"/>
                </a:solidFill>
                <a:latin typeface="Playfair Display"/>
                <a:ea typeface="Playfair Display"/>
                <a:cs typeface="Playfair Display"/>
                <a:sym typeface="Playfair Display"/>
              </a:defRPr>
            </a:lvl3pPr>
            <a:lvl4pPr lvl="3" algn="ctr">
              <a:buNone/>
              <a:defRPr sz="1200">
                <a:solidFill>
                  <a:srgbClr val="FFFFFF"/>
                </a:solidFill>
                <a:latin typeface="Playfair Display"/>
                <a:ea typeface="Playfair Display"/>
                <a:cs typeface="Playfair Display"/>
                <a:sym typeface="Playfair Display"/>
              </a:defRPr>
            </a:lvl4pPr>
            <a:lvl5pPr lvl="4" algn="ctr">
              <a:buNone/>
              <a:defRPr sz="1200">
                <a:solidFill>
                  <a:srgbClr val="FFFFFF"/>
                </a:solidFill>
                <a:latin typeface="Playfair Display"/>
                <a:ea typeface="Playfair Display"/>
                <a:cs typeface="Playfair Display"/>
                <a:sym typeface="Playfair Display"/>
              </a:defRPr>
            </a:lvl5pPr>
            <a:lvl6pPr lvl="5" algn="ctr">
              <a:buNone/>
              <a:defRPr sz="1200">
                <a:solidFill>
                  <a:srgbClr val="FFFFFF"/>
                </a:solidFill>
                <a:latin typeface="Playfair Display"/>
                <a:ea typeface="Playfair Display"/>
                <a:cs typeface="Playfair Display"/>
                <a:sym typeface="Playfair Display"/>
              </a:defRPr>
            </a:lvl6pPr>
            <a:lvl7pPr lvl="6" algn="ctr">
              <a:buNone/>
              <a:defRPr sz="1200">
                <a:solidFill>
                  <a:srgbClr val="FFFFFF"/>
                </a:solidFill>
                <a:latin typeface="Playfair Display"/>
                <a:ea typeface="Playfair Display"/>
                <a:cs typeface="Playfair Display"/>
                <a:sym typeface="Playfair Display"/>
              </a:defRPr>
            </a:lvl7pPr>
            <a:lvl8pPr lvl="7" algn="ctr">
              <a:buNone/>
              <a:defRPr sz="1200">
                <a:solidFill>
                  <a:srgbClr val="FFFFFF"/>
                </a:solidFill>
                <a:latin typeface="Playfair Display"/>
                <a:ea typeface="Playfair Display"/>
                <a:cs typeface="Playfair Display"/>
                <a:sym typeface="Playfair Display"/>
              </a:defRPr>
            </a:lvl8pPr>
            <a:lvl9pPr lvl="8" algn="ctr">
              <a:buNone/>
              <a:defRPr sz="1200">
                <a:solidFill>
                  <a:srgbClr val="FFFFFF"/>
                </a:solidFill>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7.emf"/><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9"/>
          <p:cNvSpPr txBox="1">
            <a:spLocks noGrp="1"/>
          </p:cNvSpPr>
          <p:nvPr>
            <p:ph type="ctrTitle"/>
          </p:nvPr>
        </p:nvSpPr>
        <p:spPr>
          <a:xfrm>
            <a:off x="512700" y="1459575"/>
            <a:ext cx="8118600" cy="955693"/>
          </a:xfrm>
          <a:prstGeom prst="rect">
            <a:avLst/>
          </a:prstGeom>
        </p:spPr>
        <p:txBody>
          <a:bodyPr spcFirstLastPara="1" wrap="square" lIns="91425" tIns="91425" rIns="91425" bIns="91425" anchor="ctr" anchorCtr="0">
            <a:noAutofit/>
          </a:bodyPr>
          <a:lstStyle/>
          <a:p>
            <a:pPr lvl="0">
              <a:lnSpc>
                <a:spcPct val="100000"/>
              </a:lnSpc>
              <a:spcBef>
                <a:spcPts val="600"/>
              </a:spcBef>
            </a:pPr>
            <a:r>
              <a:rPr lang="en-US" sz="4000" dirty="0"/>
              <a:t>Fallacies, Abduction, </a:t>
            </a:r>
            <a:br>
              <a:rPr lang="en-US" sz="4000" dirty="0"/>
            </a:br>
            <a:r>
              <a:rPr lang="en-US" sz="4000" dirty="0"/>
              <a:t>and the Logic of Eco-Cognitive Openness</a:t>
            </a:r>
            <a:br>
              <a:rPr lang="en-US" sz="4000" dirty="0"/>
            </a:br>
            <a:br>
              <a:rPr lang="en-US" sz="4000" dirty="0"/>
            </a:br>
            <a:br>
              <a:rPr lang="en-US" sz="2800" dirty="0"/>
            </a:br>
            <a:r>
              <a:rPr lang="en-US" sz="3200" dirty="0"/>
              <a:t>Lorenzo Magnani</a:t>
            </a:r>
          </a:p>
        </p:txBody>
      </p:sp>
      <p:sp>
        <p:nvSpPr>
          <p:cNvPr id="13" name="TextBox 12">
            <a:extLst>
              <a:ext uri="{FF2B5EF4-FFF2-40B4-BE49-F238E27FC236}">
                <a16:creationId xmlns:a16="http://schemas.microsoft.com/office/drawing/2014/main" id="{418817D4-743F-427F-98C4-AFA90CEB07DA}"/>
              </a:ext>
            </a:extLst>
          </p:cNvPr>
          <p:cNvSpPr txBox="1"/>
          <p:nvPr/>
        </p:nvSpPr>
        <p:spPr>
          <a:xfrm>
            <a:off x="512700" y="3772092"/>
            <a:ext cx="8337387" cy="369332"/>
          </a:xfrm>
          <a:prstGeom prst="rect">
            <a:avLst/>
          </a:prstGeom>
          <a:noFill/>
        </p:spPr>
        <p:txBody>
          <a:bodyPr wrap="square">
            <a:spAutoFit/>
          </a:bodyPr>
          <a:lstStyle/>
          <a:p>
            <a:pPr algn="ctr"/>
            <a:r>
              <a:rPr lang="en-US" sz="1800" b="1" dirty="0">
                <a:solidFill>
                  <a:schemeClr val="bg1"/>
                </a:solidFill>
                <a:latin typeface="Montserrat" panose="00000500000000000000" pitchFamily="2" charset="0"/>
              </a:rPr>
              <a:t>World Logic Day, January 15, 2024</a:t>
            </a:r>
            <a:endParaRPr lang="en-US" sz="1600" b="1" dirty="0">
              <a:solidFill>
                <a:schemeClr val="bg1"/>
              </a:solidFill>
              <a:latin typeface="Montserrat" panose="00000500000000000000" pitchFamily="2" charset="0"/>
            </a:endParaRPr>
          </a:p>
        </p:txBody>
      </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13" name="Google Shape;79;p15">
            <a:extLst>
              <a:ext uri="{FF2B5EF4-FFF2-40B4-BE49-F238E27FC236}">
                <a16:creationId xmlns:a16="http://schemas.microsoft.com/office/drawing/2014/main" id="{9940B9CA-35CE-EAB4-B70B-14D6E4546056}"/>
              </a:ext>
            </a:extLst>
          </p:cNvPr>
          <p:cNvSpPr txBox="1">
            <a:spLocks/>
          </p:cNvSpPr>
          <p:nvPr/>
        </p:nvSpPr>
        <p:spPr>
          <a:xfrm>
            <a:off x="-91440" y="-14731"/>
            <a:ext cx="91440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1pPr>
            <a:lvl2pPr marR="0" lvl="1"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2pPr>
            <a:lvl3pPr marR="0" lvl="2"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3pPr>
            <a:lvl4pPr marR="0" lvl="3"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4pPr>
            <a:lvl5pPr marR="0" lvl="4"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5pPr>
            <a:lvl6pPr marR="0" lvl="5"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6pPr>
            <a:lvl7pPr marR="0" lvl="6"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7pPr>
            <a:lvl8pPr marR="0" lvl="7"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8pPr>
            <a:lvl9pPr marR="0" lvl="8"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9pPr>
          </a:lstStyle>
          <a:p>
            <a:r>
              <a:rPr lang="en-US" sz="3200" dirty="0"/>
              <a:t>JEOPARDIZING HUMAN ABDUCTION </a:t>
            </a:r>
            <a:r>
              <a:rPr lang="en-US" sz="2400" dirty="0"/>
              <a:t>THROUGH IMPOVERISHED (OR “NEGATIVE”) EPISTEMIC NICHES</a:t>
            </a:r>
          </a:p>
        </p:txBody>
      </p:sp>
      <p:sp>
        <p:nvSpPr>
          <p:cNvPr id="10" name="Google Shape;72;p14">
            <a:extLst>
              <a:ext uri="{FF2B5EF4-FFF2-40B4-BE49-F238E27FC236}">
                <a16:creationId xmlns:a16="http://schemas.microsoft.com/office/drawing/2014/main" id="{1E6C11ED-C0F3-7FF1-26C1-5FBD15559F01}"/>
              </a:ext>
            </a:extLst>
          </p:cNvPr>
          <p:cNvSpPr txBox="1">
            <a:spLocks/>
          </p:cNvSpPr>
          <p:nvPr/>
        </p:nvSpPr>
        <p:spPr>
          <a:xfrm>
            <a:off x="381000" y="2643095"/>
            <a:ext cx="8100060" cy="85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1pPr>
            <a:lvl2pPr marR="0" lvl="1"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2pPr>
            <a:lvl3pPr marR="0" lvl="2"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3pPr>
            <a:lvl4pPr marR="0" lvl="3"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4pPr>
            <a:lvl5pPr marR="0" lvl="4"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5pPr>
            <a:lvl6pPr marR="0" lvl="5"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6pPr>
            <a:lvl7pPr marR="0" lvl="6"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7pPr>
            <a:lvl8pPr marR="0" lvl="7"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8pPr>
            <a:lvl9pPr marR="0" lvl="8" algn="ctr" rtl="0">
              <a:lnSpc>
                <a:spcPct val="90000"/>
              </a:lnSpc>
              <a:spcBef>
                <a:spcPts val="0"/>
              </a:spcBef>
              <a:spcAft>
                <a:spcPts val="0"/>
              </a:spcAft>
              <a:buClr>
                <a:srgbClr val="FFFFFF"/>
              </a:buClr>
              <a:buSzPts val="6000"/>
              <a:buFont typeface="Montserrat"/>
              <a:buNone/>
              <a:defRPr sz="6000" b="1" i="0" u="none" strike="noStrike" cap="none">
                <a:solidFill>
                  <a:srgbClr val="FFFFFF"/>
                </a:solidFill>
                <a:latin typeface="Montserrat"/>
                <a:ea typeface="Montserrat"/>
                <a:cs typeface="Montserrat"/>
                <a:sym typeface="Montserrat"/>
              </a:defRPr>
            </a:lvl9pPr>
          </a:lstStyle>
          <a:p>
            <a:pPr>
              <a:lnSpc>
                <a:spcPct val="107000"/>
              </a:lnSpc>
              <a:spcAft>
                <a:spcPts val="800"/>
              </a:spcAft>
            </a:pPr>
            <a:r>
              <a:rPr lang="en-US" sz="1800" dirty="0">
                <a:latin typeface="Montserrat" panose="00000500000000000000" pitchFamily="2" charset="0"/>
                <a:ea typeface="DengXian" panose="02010600030101010101" pitchFamily="2" charset="-122"/>
                <a:cs typeface="URWPalladioL-Roma"/>
              </a:rPr>
              <a:t>Commercialized scientists have less obstacles - neoliberals weakened the state institutions which now no longer can satisfactorily rule behaviors and circumstantiate distinctions between public and private interests - but are oppressed by pre-established agendas. Not only, paradoxically, and contrarily to all expectations - a new big obstacle appeared: once “commercialized” and dependent upon the private sectors, the scientists are no more able to communicate research results freely, so that negative freedom, otherwise defended, is instead violated. For example, this outcome affects both sponsored biopharmaceutical industry and agricultural biotechnology, where for-profit corporations have a tendency to only consider research that is beneficial to them financially and to avoid research that is not (Elliott 2012).</a:t>
            </a:r>
            <a:endParaRPr lang="en-US" sz="1800" dirty="0">
              <a:latin typeface="Montserrat" panose="00000500000000000000" pitchFamily="2" charset="0"/>
            </a:endParaRPr>
          </a:p>
        </p:txBody>
      </p:sp>
      <p:sp>
        <p:nvSpPr>
          <p:cNvPr id="3" name="TextBox 2">
            <a:extLst>
              <a:ext uri="{FF2B5EF4-FFF2-40B4-BE49-F238E27FC236}">
                <a16:creationId xmlns:a16="http://schemas.microsoft.com/office/drawing/2014/main" id="{F68A59E7-55FA-6038-6C23-CDB69D5707F0}"/>
              </a:ext>
            </a:extLst>
          </p:cNvPr>
          <p:cNvSpPr txBox="1"/>
          <p:nvPr/>
        </p:nvSpPr>
        <p:spPr>
          <a:xfrm>
            <a:off x="86167" y="2547571"/>
            <a:ext cx="5530907" cy="2554545"/>
          </a:xfrm>
          <a:prstGeom prst="rect">
            <a:avLst/>
          </a:prstGeom>
          <a:solidFill>
            <a:schemeClr val="accent1"/>
          </a:solidFill>
        </p:spPr>
        <p:txBody>
          <a:bodyPr wrap="square">
            <a:spAutoFit/>
          </a:bodyPr>
          <a:lstStyle/>
          <a:p>
            <a:pPr algn="ctr"/>
            <a:r>
              <a:rPr lang="en-US" sz="2000" b="1" dirty="0">
                <a:solidFill>
                  <a:schemeClr val="bg1"/>
                </a:solidFill>
                <a:latin typeface="Montserrat" panose="00000500000000000000" pitchFamily="2" charset="0"/>
              </a:rPr>
              <a:t>After all since the famous public policy disaster generated by thalidomide in the 1960s, it has been acknowledged that in medical research and development (R&amp;D) the conflict of interests between profit maximizing of private sphere firms and those of governments would need a severe regulatory supervision.</a:t>
            </a:r>
          </a:p>
        </p:txBody>
      </p:sp>
      <p:pic>
        <p:nvPicPr>
          <p:cNvPr id="11" name="Picture 10">
            <a:extLst>
              <a:ext uri="{FF2B5EF4-FFF2-40B4-BE49-F238E27FC236}">
                <a16:creationId xmlns:a16="http://schemas.microsoft.com/office/drawing/2014/main" id="{1154C3B9-845C-D56D-3EA4-5C7E6E8FAD29}"/>
              </a:ext>
            </a:extLst>
          </p:cNvPr>
          <p:cNvPicPr>
            <a:picLocks noChangeAspect="1"/>
          </p:cNvPicPr>
          <p:nvPr/>
        </p:nvPicPr>
        <p:blipFill>
          <a:blip r:embed="rId3"/>
          <a:stretch>
            <a:fillRect/>
          </a:stretch>
        </p:blipFill>
        <p:spPr>
          <a:xfrm>
            <a:off x="4572000" y="512971"/>
            <a:ext cx="4589145" cy="4589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554C776A-66DA-4181-98B1-6897D3F17D42}"/>
              </a:ext>
            </a:extLst>
          </p:cNvPr>
          <p:cNvCxnSpPr/>
          <p:nvPr/>
        </p:nvCxnSpPr>
        <p:spPr>
          <a:xfrm>
            <a:off x="4159306" y="3811349"/>
            <a:ext cx="841572" cy="0"/>
          </a:xfrm>
          <a:prstGeom prst="line">
            <a:avLst/>
          </a:prstGeom>
          <a:ln w="76200">
            <a:solidFill>
              <a:srgbClr val="5A6D88"/>
            </a:solidFill>
          </a:ln>
        </p:spPr>
        <p:style>
          <a:lnRef idx="1">
            <a:schemeClr val="accent1"/>
          </a:lnRef>
          <a:fillRef idx="0">
            <a:schemeClr val="accent1"/>
          </a:fillRef>
          <a:effectRef idx="0">
            <a:schemeClr val="accent1"/>
          </a:effectRef>
          <a:fontRef idx="minor">
            <a:schemeClr val="tx1"/>
          </a:fontRef>
        </p:style>
      </p:cxnSp>
      <p:sp>
        <p:nvSpPr>
          <p:cNvPr id="59" name="Google Shape;59;p12"/>
          <p:cNvSpPr txBox="1">
            <a:spLocks noGrp="1"/>
          </p:cNvSpPr>
          <p:nvPr>
            <p:ph type="ctrTitle"/>
          </p:nvPr>
        </p:nvSpPr>
        <p:spPr>
          <a:xfrm>
            <a:off x="600024" y="2849605"/>
            <a:ext cx="8135762" cy="1159800"/>
          </a:xfrm>
          <a:prstGeom prst="rect">
            <a:avLst/>
          </a:prstGeom>
        </p:spPr>
        <p:txBody>
          <a:bodyPr spcFirstLastPara="1" wrap="square" lIns="91425" tIns="91425" rIns="91425" bIns="91425" anchor="ctr" anchorCtr="0">
            <a:noAutofit/>
          </a:bodyPr>
          <a:lstStyle/>
          <a:p>
            <a:pPr lvl="0"/>
            <a:r>
              <a:rPr lang="en-US" sz="2500" dirty="0"/>
              <a:t>In sum,  various aspects of decision-making  in commercialized scientific research  (i.e., in  biomedical areas),  are jeopardizing discoverability in science,  so scientific creativity  and human creative abduction in general. </a:t>
            </a:r>
            <a:r>
              <a:rPr lang="en-US" sz="2500" dirty="0">
                <a:effectLst>
                  <a:outerShdw blurRad="38100" dist="38100" dir="2700000" algn="tl">
                    <a:srgbClr val="000000">
                      <a:alpha val="43137"/>
                    </a:srgbClr>
                  </a:outerShdw>
                </a:effectLst>
              </a:rPr>
              <a:t>Some knowledge is rendered </a:t>
            </a:r>
            <a:r>
              <a:rPr lang="en-US" sz="2500" i="1" dirty="0">
                <a:effectLst>
                  <a:outerShdw blurRad="38100" dist="38100" dir="2700000" algn="tl">
                    <a:srgbClr val="000000">
                      <a:alpha val="43137"/>
                    </a:srgbClr>
                  </a:outerShdw>
                </a:effectLst>
              </a:rPr>
              <a:t>secret</a:t>
            </a:r>
            <a:r>
              <a:rPr lang="en-US" sz="2500" dirty="0">
                <a:effectLst>
                  <a:outerShdw blurRad="38100" dist="38100" dir="2700000" algn="tl">
                    <a:srgbClr val="000000">
                      <a:alpha val="43137"/>
                    </a:srgbClr>
                  </a:outerShdw>
                </a:effectLst>
              </a:rPr>
              <a:t> because of national security or because of business interests</a:t>
            </a:r>
            <a:r>
              <a:rPr lang="en-US" sz="2500" i="1" dirty="0"/>
              <a:t>.</a:t>
            </a:r>
          </a:p>
        </p:txBody>
      </p:sp>
      <p:sp>
        <p:nvSpPr>
          <p:cNvPr id="61" name="Google Shape;61;p12"/>
          <p:cNvSpPr txBox="1">
            <a:spLocks noGrp="1"/>
          </p:cNvSpPr>
          <p:nvPr>
            <p:ph type="sldNum" idx="12"/>
          </p:nvPr>
        </p:nvSpPr>
        <p:spPr>
          <a:xfrm>
            <a:off x="820460" y="163200"/>
            <a:ext cx="7568292" cy="35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ontserrat" panose="00000500000000000000" pitchFamily="2" charset="0"/>
              </a:rPr>
              <a:t>IS DISCOVERABILITY JEOPARDIZED?</a:t>
            </a:r>
            <a:endParaRPr sz="3600" b="1" dirty="0">
              <a:latin typeface="Montserrat" panose="00000500000000000000" pitchFamily="2" charset="0"/>
            </a:endParaRPr>
          </a:p>
        </p:txBody>
      </p:sp>
      <p:pic>
        <p:nvPicPr>
          <p:cNvPr id="5" name="Picture 4">
            <a:extLst>
              <a:ext uri="{FF2B5EF4-FFF2-40B4-BE49-F238E27FC236}">
                <a16:creationId xmlns:a16="http://schemas.microsoft.com/office/drawing/2014/main" id="{00522B22-79BD-4D4B-99E2-5D8B11044025}"/>
              </a:ext>
            </a:extLst>
          </p:cNvPr>
          <p:cNvPicPr>
            <a:picLocks noChangeAspect="1"/>
          </p:cNvPicPr>
          <p:nvPr/>
        </p:nvPicPr>
        <p:blipFill>
          <a:blip r:embed="rId4"/>
          <a:stretch>
            <a:fillRect/>
          </a:stretch>
        </p:blipFill>
        <p:spPr>
          <a:xfrm>
            <a:off x="0" y="0"/>
            <a:ext cx="4349570" cy="2901129"/>
          </a:xfrm>
          <a:prstGeom prst="rect">
            <a:avLst/>
          </a:prstGeom>
        </p:spPr>
      </p:pic>
    </p:spTree>
    <p:custDataLst>
      <p:tags r:id="rId1"/>
    </p:custDataLst>
    <p:extLst>
      <p:ext uri="{BB962C8B-B14F-4D97-AF65-F5344CB8AC3E}">
        <p14:creationId xmlns:p14="http://schemas.microsoft.com/office/powerpoint/2010/main" val="1037188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circle(in)">
                                      <p:cBhvr>
                                        <p:cTn id="12" dur="2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6" name="TextBox 5">
            <a:extLst>
              <a:ext uri="{FF2B5EF4-FFF2-40B4-BE49-F238E27FC236}">
                <a16:creationId xmlns:a16="http://schemas.microsoft.com/office/drawing/2014/main" id="{9D874ADF-AF17-4155-83DB-52F853E0E66C}"/>
              </a:ext>
            </a:extLst>
          </p:cNvPr>
          <p:cNvSpPr txBox="1"/>
          <p:nvPr/>
        </p:nvSpPr>
        <p:spPr>
          <a:xfrm>
            <a:off x="715191" y="723555"/>
            <a:ext cx="8036923" cy="4401205"/>
          </a:xfrm>
          <a:prstGeom prst="rect">
            <a:avLst/>
          </a:prstGeom>
          <a:noFill/>
        </p:spPr>
        <p:txBody>
          <a:bodyPr wrap="square">
            <a:spAutoFit/>
          </a:bodyPr>
          <a:lstStyle/>
          <a:p>
            <a:r>
              <a:rPr lang="en-US" sz="2400" b="1" dirty="0">
                <a:solidFill>
                  <a:schemeClr val="bg1"/>
                </a:solidFill>
                <a:latin typeface="Montserrat" panose="00000500000000000000" pitchFamily="2" charset="0"/>
              </a:rPr>
              <a:t>Lorenzo Magnani</a:t>
            </a:r>
          </a:p>
          <a:p>
            <a:endParaRPr lang="en-US" sz="2400" b="1" dirty="0">
              <a:solidFill>
                <a:schemeClr val="bg1"/>
              </a:solidFill>
              <a:latin typeface="Montserrat" panose="00000500000000000000" pitchFamily="2" charset="0"/>
            </a:endParaRPr>
          </a:p>
          <a:p>
            <a:r>
              <a:rPr lang="en-US" sz="3600" b="1" dirty="0">
                <a:solidFill>
                  <a:schemeClr val="bg1"/>
                </a:solidFill>
                <a:latin typeface="Montserrat" panose="00000500000000000000" pitchFamily="2" charset="0"/>
              </a:rPr>
              <a:t>Discoverability</a:t>
            </a:r>
          </a:p>
          <a:p>
            <a:r>
              <a:rPr lang="en-US" sz="2400" b="1" dirty="0">
                <a:solidFill>
                  <a:schemeClr val="bg1"/>
                </a:solidFill>
                <a:latin typeface="Montserrat" panose="00000500000000000000" pitchFamily="2" charset="0"/>
              </a:rPr>
              <a:t>The Urgent Need of an Ecology of Human Creativity</a:t>
            </a:r>
          </a:p>
          <a:p>
            <a:endParaRPr lang="en-US" sz="2400" b="1" dirty="0">
              <a:solidFill>
                <a:schemeClr val="bg1"/>
              </a:solidFill>
              <a:latin typeface="Montserrat" panose="00000500000000000000" pitchFamily="2" charset="0"/>
            </a:endParaRPr>
          </a:p>
          <a:p>
            <a:endParaRPr lang="en-US" sz="2400" b="1" dirty="0">
              <a:solidFill>
                <a:schemeClr val="bg1"/>
              </a:solidFill>
              <a:latin typeface="Montserrat" panose="00000500000000000000" pitchFamily="2" charset="0"/>
            </a:endParaRPr>
          </a:p>
          <a:p>
            <a:endParaRPr lang="en-US" sz="2800" b="1" dirty="0">
              <a:solidFill>
                <a:schemeClr val="bg1"/>
              </a:solidFill>
              <a:latin typeface="Montserrat" panose="00000500000000000000" pitchFamily="2" charset="0"/>
            </a:endParaRPr>
          </a:p>
          <a:p>
            <a:endParaRPr lang="en-US" sz="2400" b="1" dirty="0">
              <a:solidFill>
                <a:schemeClr val="bg1"/>
              </a:solidFill>
              <a:latin typeface="Montserrat" panose="00000500000000000000" pitchFamily="2" charset="0"/>
            </a:endParaRPr>
          </a:p>
          <a:p>
            <a:endParaRPr lang="en-US" sz="2400" b="1" dirty="0">
              <a:solidFill>
                <a:schemeClr val="bg1"/>
              </a:solidFill>
              <a:latin typeface="Montserrat" panose="00000500000000000000" pitchFamily="2" charset="0"/>
            </a:endParaRPr>
          </a:p>
          <a:p>
            <a:endParaRPr lang="en-US" sz="2400" b="1" dirty="0">
              <a:solidFill>
                <a:schemeClr val="bg1"/>
              </a:solidFill>
              <a:latin typeface="Montserrat" panose="00000500000000000000" pitchFamily="2" charset="0"/>
            </a:endParaRPr>
          </a:p>
          <a:p>
            <a:r>
              <a:rPr lang="en-US" sz="2400" b="1" dirty="0">
                <a:solidFill>
                  <a:schemeClr val="bg1"/>
                </a:solidFill>
                <a:latin typeface="Montserrat" panose="00000500000000000000" pitchFamily="2" charset="0"/>
              </a:rPr>
              <a:t>Springer</a:t>
            </a:r>
          </a:p>
        </p:txBody>
      </p:sp>
      <p:pic>
        <p:nvPicPr>
          <p:cNvPr id="2" name="Picture 1">
            <a:extLst>
              <a:ext uri="{FF2B5EF4-FFF2-40B4-BE49-F238E27FC236}">
                <a16:creationId xmlns:a16="http://schemas.microsoft.com/office/drawing/2014/main" id="{F2E89395-D1E2-4FEE-85B2-35E42B9853FB}"/>
              </a:ext>
            </a:extLst>
          </p:cNvPr>
          <p:cNvPicPr>
            <a:picLocks noChangeAspect="1"/>
          </p:cNvPicPr>
          <p:nvPr/>
        </p:nvPicPr>
        <p:blipFill>
          <a:blip r:embed="rId3"/>
          <a:stretch>
            <a:fillRect/>
          </a:stretch>
        </p:blipFill>
        <p:spPr>
          <a:xfrm>
            <a:off x="5851627" y="18740"/>
            <a:ext cx="3345713" cy="5143500"/>
          </a:xfrm>
          <a:prstGeom prst="rect">
            <a:avLst/>
          </a:prstGeom>
        </p:spPr>
      </p:pic>
    </p:spTree>
    <p:extLst>
      <p:ext uri="{BB962C8B-B14F-4D97-AF65-F5344CB8AC3E}">
        <p14:creationId xmlns:p14="http://schemas.microsoft.com/office/powerpoint/2010/main" val="207978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71"/>
        <p:cNvGrpSpPr/>
        <p:nvPr/>
      </p:nvGrpSpPr>
      <p:grpSpPr>
        <a:xfrm>
          <a:off x="0" y="0"/>
          <a:ext cx="0" cy="0"/>
          <a:chOff x="0" y="0"/>
          <a:chExt cx="0" cy="0"/>
        </a:xfrm>
      </p:grpSpPr>
      <p:sp>
        <p:nvSpPr>
          <p:cNvPr id="174" name="Google Shape;174;p25"/>
          <p:cNvSpPr txBox="1">
            <a:spLocks noGrp="1"/>
          </p:cNvSpPr>
          <p:nvPr>
            <p:ph type="body" idx="4294967295"/>
          </p:nvPr>
        </p:nvSpPr>
        <p:spPr>
          <a:xfrm>
            <a:off x="457200" y="0"/>
            <a:ext cx="4101900" cy="514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sz="3600" b="1" dirty="0">
                <a:latin typeface="Montserrat"/>
                <a:ea typeface="Montserrat"/>
                <a:cs typeface="Montserrat"/>
                <a:sym typeface="Montserrat"/>
              </a:rPr>
              <a:t>Thanks!</a:t>
            </a:r>
            <a:endParaRPr sz="3600" b="1" dirty="0">
              <a:latin typeface="Montserrat"/>
              <a:ea typeface="Montserrat"/>
              <a:cs typeface="Montserrat"/>
              <a:sym typeface="Montserrat"/>
            </a:endParaRPr>
          </a:p>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00D985B5-78A4-862A-9623-F7AE2C9FADDB}"/>
              </a:ext>
            </a:extLst>
          </p:cNvPr>
          <p:cNvPicPr>
            <a:picLocks noChangeAspect="1"/>
          </p:cNvPicPr>
          <p:nvPr/>
        </p:nvPicPr>
        <p:blipFill>
          <a:blip r:embed="rId5"/>
          <a:stretch>
            <a:fillRect/>
          </a:stretch>
        </p:blipFill>
        <p:spPr>
          <a:xfrm>
            <a:off x="4962698" y="1"/>
            <a:ext cx="4181302" cy="5207930"/>
          </a:xfrm>
          <a:prstGeom prst="rect">
            <a:avLst/>
          </a:prstGeom>
        </p:spPr>
      </p:pic>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wipe(down)">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a:extLst>
              <a:ext uri="{FF2B5EF4-FFF2-40B4-BE49-F238E27FC236}">
                <a16:creationId xmlns:a16="http://schemas.microsoft.com/office/drawing/2014/main" id="{E07FB5E9-E122-FFC4-9D30-37FFD80AC592}"/>
              </a:ext>
            </a:extLst>
          </p:cNvPr>
          <p:cNvSpPr txBox="1">
            <a:spLocks noChangeArrowheads="1"/>
          </p:cNvSpPr>
          <p:nvPr/>
        </p:nvSpPr>
        <p:spPr bwMode="auto">
          <a:xfrm>
            <a:off x="1871662" y="573881"/>
            <a:ext cx="54542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ltLang="it-IT" sz="1050">
              <a:effectLst>
                <a:outerShdw blurRad="38100" dist="38100" dir="2700000" algn="tl">
                  <a:srgbClr val="000000"/>
                </a:outerShdw>
              </a:effectLst>
            </a:endParaRPr>
          </a:p>
        </p:txBody>
      </p:sp>
      <p:sp>
        <p:nvSpPr>
          <p:cNvPr id="278531" name="AutoShape 3">
            <a:extLst>
              <a:ext uri="{FF2B5EF4-FFF2-40B4-BE49-F238E27FC236}">
                <a16:creationId xmlns:a16="http://schemas.microsoft.com/office/drawing/2014/main" id="{208FA226-35A1-69A6-0C8A-5E5C129B0B99}"/>
              </a:ext>
            </a:extLst>
          </p:cNvPr>
          <p:cNvSpPr>
            <a:spLocks noChangeArrowheads="1"/>
          </p:cNvSpPr>
          <p:nvPr/>
        </p:nvSpPr>
        <p:spPr bwMode="auto">
          <a:xfrm>
            <a:off x="1656160" y="2598123"/>
            <a:ext cx="204383" cy="27110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it-IT" sz="1050"/>
          </a:p>
        </p:txBody>
      </p:sp>
      <p:sp>
        <p:nvSpPr>
          <p:cNvPr id="278533" name="Text Box 5">
            <a:extLst>
              <a:ext uri="{FF2B5EF4-FFF2-40B4-BE49-F238E27FC236}">
                <a16:creationId xmlns:a16="http://schemas.microsoft.com/office/drawing/2014/main" id="{8B214782-F7DD-B26B-55CA-FB5178525061}"/>
              </a:ext>
            </a:extLst>
          </p:cNvPr>
          <p:cNvSpPr txBox="1">
            <a:spLocks noChangeArrowheads="1"/>
          </p:cNvSpPr>
          <p:nvPr/>
        </p:nvSpPr>
        <p:spPr bwMode="auto">
          <a:xfrm>
            <a:off x="878271" y="1056348"/>
            <a:ext cx="744103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it-IT" sz="1800" b="1" dirty="0">
                <a:solidFill>
                  <a:schemeClr val="bg1"/>
                </a:solidFill>
                <a:latin typeface="Montserrat" panose="00000500000000000000" pitchFamily="2" charset="0"/>
              </a:rPr>
              <a:t>Woods contends that a fallacy is by definition considered “a mistake in reasoning, a mistake which occurs with some frequency in real arguments and which is characteristically deceptive” . Hasty generalization and </a:t>
            </a:r>
            <a:r>
              <a:rPr lang="en-US" altLang="it-IT" sz="1800" b="1" i="1" dirty="0">
                <a:solidFill>
                  <a:schemeClr val="bg1"/>
                </a:solidFill>
                <a:latin typeface="Montserrat" panose="00000500000000000000" pitchFamily="2" charset="0"/>
              </a:rPr>
              <a:t>ad </a:t>
            </a:r>
            <a:r>
              <a:rPr lang="en-US" altLang="it-IT" sz="1800" b="1" i="1" dirty="0" err="1">
                <a:solidFill>
                  <a:schemeClr val="bg1"/>
                </a:solidFill>
                <a:latin typeface="Montserrat" panose="00000500000000000000" pitchFamily="2" charset="0"/>
              </a:rPr>
              <a:t>verecundiam</a:t>
            </a:r>
            <a:r>
              <a:rPr lang="en-US" altLang="it-IT" sz="1800" b="1" i="1" dirty="0">
                <a:solidFill>
                  <a:schemeClr val="bg1"/>
                </a:solidFill>
                <a:latin typeface="Montserrat" panose="00000500000000000000" pitchFamily="2" charset="0"/>
              </a:rPr>
              <a:t> </a:t>
            </a:r>
            <a:r>
              <a:rPr lang="en-US" altLang="it-IT" sz="1800" b="1" dirty="0">
                <a:solidFill>
                  <a:schemeClr val="bg1"/>
                </a:solidFill>
                <a:latin typeface="Montserrat" panose="00000500000000000000" pitchFamily="2" charset="0"/>
              </a:rPr>
              <a:t>are considered inductively” weak inferences, while affirming the consequent (abduction) is a deductively invalid inference. Nevertheless, when they are used by actual reasoners, “beings like us”, that is in an eco-logical and not merely logical – ideal and abstract – way, they are </a:t>
            </a:r>
            <a:r>
              <a:rPr lang="en-US" altLang="it-IT" sz="1800" b="1" i="1" dirty="0">
                <a:solidFill>
                  <a:schemeClr val="bg1"/>
                </a:solidFill>
                <a:latin typeface="Montserrat" panose="00000500000000000000" pitchFamily="2" charset="0"/>
              </a:rPr>
              <a:t>no longer </a:t>
            </a:r>
            <a:r>
              <a:rPr lang="en-US" altLang="it-IT" sz="1800" b="1" dirty="0">
                <a:solidFill>
                  <a:schemeClr val="bg1"/>
                </a:solidFill>
                <a:latin typeface="Montserrat" panose="00000500000000000000" pitchFamily="2" charset="0"/>
              </a:rPr>
              <a:t>necessarily fallacies. Traditionally, fallacies are considered mistakes that appear to be </a:t>
            </a:r>
            <a:r>
              <a:rPr lang="en-US" altLang="it-IT" sz="1800" b="1" i="1" dirty="0">
                <a:solidFill>
                  <a:schemeClr val="bg1"/>
                </a:solidFill>
                <a:latin typeface="Montserrat" panose="00000500000000000000" pitchFamily="2" charset="0"/>
              </a:rPr>
              <a:t>errors</a:t>
            </a:r>
            <a:r>
              <a:rPr lang="en-US" altLang="it-IT" sz="1800" b="1" dirty="0">
                <a:solidFill>
                  <a:schemeClr val="bg1"/>
                </a:solidFill>
                <a:latin typeface="Montserrat" panose="00000500000000000000" pitchFamily="2" charset="0"/>
              </a:rPr>
              <a:t>, </a:t>
            </a:r>
            <a:r>
              <a:rPr lang="en-US" altLang="it-IT" sz="1800" b="1" i="1" dirty="0">
                <a:solidFill>
                  <a:schemeClr val="bg1"/>
                </a:solidFill>
                <a:latin typeface="Montserrat" panose="00000500000000000000" pitchFamily="2" charset="0"/>
              </a:rPr>
              <a:t>attractive </a:t>
            </a:r>
            <a:r>
              <a:rPr lang="en-US" altLang="it-IT" sz="1800" b="1" dirty="0">
                <a:solidFill>
                  <a:schemeClr val="bg1"/>
                </a:solidFill>
                <a:latin typeface="Montserrat" panose="00000500000000000000" pitchFamily="2" charset="0"/>
              </a:rPr>
              <a:t>and </a:t>
            </a:r>
            <a:r>
              <a:rPr lang="en-US" altLang="it-IT" sz="1800" b="1" i="1" dirty="0">
                <a:solidFill>
                  <a:schemeClr val="bg1"/>
                </a:solidFill>
                <a:latin typeface="Montserrat" panose="00000500000000000000" pitchFamily="2" charset="0"/>
              </a:rPr>
              <a:t>seductive</a:t>
            </a:r>
            <a:r>
              <a:rPr lang="en-US" altLang="it-IT" sz="1800" b="1" dirty="0">
                <a:solidFill>
                  <a:schemeClr val="bg1"/>
                </a:solidFill>
                <a:latin typeface="Montserrat" panose="00000500000000000000" pitchFamily="2" charset="0"/>
              </a:rPr>
              <a:t>, but also </a:t>
            </a:r>
            <a:r>
              <a:rPr lang="en-US" altLang="it-IT" sz="1800" b="1" i="1" dirty="0">
                <a:solidFill>
                  <a:schemeClr val="bg1"/>
                </a:solidFill>
                <a:latin typeface="Montserrat" panose="00000500000000000000" pitchFamily="2" charset="0"/>
              </a:rPr>
              <a:t>universal</a:t>
            </a:r>
            <a:r>
              <a:rPr lang="en-US" altLang="it-IT" sz="1800" b="1" dirty="0">
                <a:solidFill>
                  <a:schemeClr val="bg1"/>
                </a:solidFill>
                <a:latin typeface="Montserrat" panose="00000500000000000000" pitchFamily="2" charset="0"/>
              </a:rPr>
              <a:t>, because humans are prone to committing them. Moreover, they are “usually” considered </a:t>
            </a:r>
            <a:r>
              <a:rPr lang="en-US" altLang="it-IT" sz="1800" b="1" i="1" dirty="0">
                <a:solidFill>
                  <a:schemeClr val="bg1"/>
                </a:solidFill>
                <a:latin typeface="Montserrat" panose="00000500000000000000" pitchFamily="2" charset="0"/>
              </a:rPr>
              <a:t>incorrigible</a:t>
            </a:r>
            <a:r>
              <a:rPr lang="en-US" altLang="it-IT" sz="1800" b="1" dirty="0">
                <a:solidFill>
                  <a:schemeClr val="bg1"/>
                </a:solidFill>
                <a:latin typeface="Montserrat" panose="00000500000000000000" pitchFamily="2" charset="0"/>
              </a:rPr>
              <a:t>, because the diagnosis of their incorrectness does not cancel their appearance of correctness</a:t>
            </a:r>
            <a:r>
              <a:rPr lang="en-US" altLang="it-IT" sz="1800" b="1" dirty="0">
                <a:solidFill>
                  <a:schemeClr val="bg1"/>
                </a:solidFill>
                <a:latin typeface="Verdana" panose="020B0604030504040204" pitchFamily="34" charset="0"/>
              </a:rPr>
              <a:t>.</a:t>
            </a:r>
          </a:p>
        </p:txBody>
      </p:sp>
      <p:sp>
        <p:nvSpPr>
          <p:cNvPr id="278534" name="Rectangle 6">
            <a:extLst>
              <a:ext uri="{FF2B5EF4-FFF2-40B4-BE49-F238E27FC236}">
                <a16:creationId xmlns:a16="http://schemas.microsoft.com/office/drawing/2014/main" id="{B6D0F3D1-30E6-F525-60BB-966B01E0D91B}"/>
              </a:ext>
            </a:extLst>
          </p:cNvPr>
          <p:cNvSpPr>
            <a:spLocks noChangeArrowheads="1"/>
          </p:cNvSpPr>
          <p:nvPr/>
        </p:nvSpPr>
        <p:spPr bwMode="auto">
          <a:xfrm>
            <a:off x="1253438" y="309932"/>
            <a:ext cx="6690701" cy="41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Arial" charset="0"/>
              </a:defRPr>
            </a:lvl1pPr>
            <a:lvl2pPr algn="ctr">
              <a:spcBef>
                <a:spcPct val="0"/>
              </a:spcBef>
              <a:defRPr sz="4400">
                <a:solidFill>
                  <a:schemeClr val="tx2"/>
                </a:solidFill>
                <a:latin typeface="Arial" charset="0"/>
              </a:defRPr>
            </a:lvl2pPr>
            <a:lvl3pPr algn="ctr">
              <a:spcBef>
                <a:spcPct val="0"/>
              </a:spcBef>
              <a:defRPr sz="4400">
                <a:solidFill>
                  <a:schemeClr val="tx2"/>
                </a:solidFill>
                <a:latin typeface="Arial" charset="0"/>
              </a:defRPr>
            </a:lvl3pPr>
            <a:lvl4pPr algn="ctr">
              <a:spcBef>
                <a:spcPct val="0"/>
              </a:spcBef>
              <a:defRPr sz="4400">
                <a:solidFill>
                  <a:schemeClr val="tx2"/>
                </a:solidFill>
                <a:latin typeface="Arial" charset="0"/>
              </a:defRPr>
            </a:lvl4pPr>
            <a:lvl5pPr algn="ctr">
              <a:spcBef>
                <a:spcPct val="0"/>
              </a:spcBef>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defRPr/>
            </a:pPr>
            <a:r>
              <a:rPr lang="it-IT" altLang="it-IT" sz="3200" b="1" dirty="0">
                <a:solidFill>
                  <a:schemeClr val="bg1"/>
                </a:solidFill>
                <a:latin typeface="Montserrat" panose="00000500000000000000" pitchFamily="2" charset="0"/>
              </a:rPr>
              <a:t>ABDUCTION AS A FALLACY: A MISTAKE OF REASONING?</a:t>
            </a:r>
          </a:p>
        </p:txBody>
      </p:sp>
      <p:sp>
        <p:nvSpPr>
          <p:cNvPr id="278543" name="Text Box 15">
            <a:extLst>
              <a:ext uri="{FF2B5EF4-FFF2-40B4-BE49-F238E27FC236}">
                <a16:creationId xmlns:a16="http://schemas.microsoft.com/office/drawing/2014/main" id="{FC9FF7E9-F08E-E99E-E69B-549425121A5F}"/>
              </a:ext>
            </a:extLst>
          </p:cNvPr>
          <p:cNvSpPr txBox="1">
            <a:spLocks noChangeArrowheads="1"/>
          </p:cNvSpPr>
          <p:nvPr/>
        </p:nvSpPr>
        <p:spPr bwMode="auto">
          <a:xfrm>
            <a:off x="12193" y="997381"/>
            <a:ext cx="5859065" cy="3406979"/>
          </a:xfrm>
          <a:prstGeom prst="rect">
            <a:avLst/>
          </a:prstGeom>
          <a:solidFill>
            <a:srgbClr val="5F5F5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6670" tIns="26670" rIns="26670" bIns="26670"/>
          <a:lstStyle/>
          <a:p>
            <a:pPr algn="ctr">
              <a:defRPr/>
            </a:pPr>
            <a:r>
              <a:rPr lang="en-US" altLang="it-IT" sz="1500" dirty="0">
                <a:solidFill>
                  <a:srgbClr val="CCCCCC"/>
                </a:solidFill>
                <a:latin typeface="Verdana" pitchFamily="34" charset="0"/>
              </a:rPr>
              <a:t>    </a:t>
            </a:r>
            <a:br>
              <a:rPr lang="en-US" altLang="it-IT" sz="1500" b="1" dirty="0">
                <a:solidFill>
                  <a:srgbClr val="CCCCCC"/>
                </a:solidFill>
                <a:latin typeface="Verdana" pitchFamily="34" charset="0"/>
              </a:rPr>
            </a:br>
            <a:r>
              <a:rPr lang="en-US" altLang="it-IT" sz="1600" b="1" u="sng" dirty="0">
                <a:solidFill>
                  <a:srgbClr val="CCCCCC"/>
                </a:solidFill>
                <a:latin typeface="Montserrat" panose="00000500000000000000" pitchFamily="2" charset="0"/>
              </a:rPr>
              <a:t>FALLACIES</a:t>
            </a:r>
            <a:endParaRPr lang="en-US" altLang="it-IT" sz="1600" b="1" u="sng" dirty="0">
              <a:solidFill>
                <a:schemeClr val="bg1"/>
              </a:solidFill>
              <a:effectLst>
                <a:outerShdw blurRad="38100" dist="38100" dir="2700000" algn="tl">
                  <a:srgbClr val="000000"/>
                </a:outerShdw>
              </a:effectLst>
              <a:latin typeface="Montserrat" panose="00000500000000000000" pitchFamily="2" charset="0"/>
            </a:endParaRPr>
          </a:p>
          <a:p>
            <a:pPr algn="ctr">
              <a:defRPr/>
            </a:pPr>
            <a:r>
              <a:rPr lang="en-US" altLang="it-IT" sz="1600" b="1" dirty="0">
                <a:solidFill>
                  <a:schemeClr val="bg1"/>
                </a:solidFill>
                <a:effectLst>
                  <a:outerShdw blurRad="38100" dist="38100" dir="2700000" algn="tl">
                    <a:srgbClr val="000000"/>
                  </a:outerShdw>
                </a:effectLst>
                <a:latin typeface="Montserrat" panose="00000500000000000000" pitchFamily="2" charset="0"/>
              </a:rPr>
              <a:t>Traditional Fallacies, such as hasty generalization, </a:t>
            </a:r>
            <a:r>
              <a:rPr lang="en-US" altLang="it-IT" sz="1600" b="1" i="1" dirty="0">
                <a:solidFill>
                  <a:schemeClr val="bg1"/>
                </a:solidFill>
                <a:effectLst>
                  <a:outerShdw blurRad="38100" dist="38100" dir="2700000" algn="tl">
                    <a:srgbClr val="000000"/>
                  </a:outerShdw>
                </a:effectLst>
                <a:latin typeface="Montserrat" panose="00000500000000000000" pitchFamily="2" charset="0"/>
              </a:rPr>
              <a:t>ad </a:t>
            </a:r>
            <a:r>
              <a:rPr lang="en-US" altLang="it-IT" sz="1600" b="1" i="1" dirty="0" err="1">
                <a:solidFill>
                  <a:schemeClr val="bg1"/>
                </a:solidFill>
                <a:effectLst>
                  <a:outerShdw blurRad="38100" dist="38100" dir="2700000" algn="tl">
                    <a:srgbClr val="000000"/>
                  </a:outerShdw>
                </a:effectLst>
                <a:latin typeface="Montserrat" panose="00000500000000000000" pitchFamily="2" charset="0"/>
              </a:rPr>
              <a:t>hominen</a:t>
            </a:r>
            <a:r>
              <a:rPr lang="en-US" altLang="it-IT" sz="1600" b="1" dirty="0">
                <a:solidFill>
                  <a:schemeClr val="bg1"/>
                </a:solidFill>
                <a:effectLst>
                  <a:outerShdw blurRad="38100" dist="38100" dir="2700000" algn="tl">
                    <a:srgbClr val="000000"/>
                  </a:outerShdw>
                </a:effectLst>
                <a:latin typeface="Montserrat" panose="00000500000000000000" pitchFamily="2" charset="0"/>
              </a:rPr>
              <a:t>, and abduction are cognitive mistakes and strategical successes. It is not that it is sometimes “strategically” justified to commit fallacies (a perfectly sound principle, by the way), but rather that in the case of the Gang of Eighteen traditional fallacies they </a:t>
            </a:r>
            <a:r>
              <a:rPr lang="en-US" altLang="it-IT" sz="1600" b="1" u="sng" dirty="0">
                <a:solidFill>
                  <a:schemeClr val="bg1"/>
                </a:solidFill>
                <a:effectLst>
                  <a:outerShdw blurRad="38100" dist="38100" dir="2700000" algn="tl">
                    <a:srgbClr val="000000"/>
                  </a:outerShdw>
                </a:effectLst>
                <a:latin typeface="Montserrat" panose="00000500000000000000" pitchFamily="2" charset="0"/>
              </a:rPr>
              <a:t>simply are not fallacies</a:t>
            </a:r>
            <a:r>
              <a:rPr lang="en-US" altLang="it-IT" sz="1600" b="1" dirty="0">
                <a:solidFill>
                  <a:schemeClr val="bg1"/>
                </a:solidFill>
                <a:effectLst>
                  <a:outerShdw blurRad="38100" dist="38100" dir="2700000" algn="tl">
                    <a:srgbClr val="000000"/>
                  </a:outerShdw>
                </a:effectLst>
                <a:latin typeface="Montserrat" panose="00000500000000000000" pitchFamily="2" charset="0"/>
              </a:rPr>
              <a:t>.  Sometimes it is smarter to commit the error than avoid it. It is only in the perspective of an aristocratic perspective on human thinking that we can disregard their </a:t>
            </a:r>
            <a:r>
              <a:rPr lang="en-US" altLang="it-IT" sz="1600" b="1" u="sng" dirty="0">
                <a:solidFill>
                  <a:schemeClr val="bg1"/>
                </a:solidFill>
                <a:effectLst>
                  <a:outerShdw blurRad="38100" dist="38100" dir="2700000" algn="tl">
                    <a:srgbClr val="000000"/>
                  </a:outerShdw>
                </a:effectLst>
                <a:latin typeface="Montserrat" panose="00000500000000000000" pitchFamily="2" charset="0"/>
              </a:rPr>
              <a:t>eco-cognitive character</a:t>
            </a:r>
            <a:r>
              <a:rPr lang="en-US" altLang="it-IT" sz="1600" b="1" dirty="0">
                <a:solidFill>
                  <a:schemeClr val="bg1"/>
                </a:solidFill>
                <a:effectLst>
                  <a:outerShdw blurRad="38100" dist="38100" dir="2700000" algn="tl">
                    <a:srgbClr val="000000"/>
                  </a:outerShdw>
                </a:effectLst>
                <a:latin typeface="Montserrat" panose="00000500000000000000" pitchFamily="2" charset="0"/>
              </a:rPr>
              <a:t>, where instead the </a:t>
            </a:r>
            <a:r>
              <a:rPr lang="en-US" altLang="it-IT" sz="1600" b="1" u="sng" dirty="0">
                <a:solidFill>
                  <a:schemeClr val="bg1"/>
                </a:solidFill>
                <a:effectLst>
                  <a:outerShdw blurRad="38100" dist="38100" dir="2700000" algn="tl">
                    <a:srgbClr val="000000"/>
                  </a:outerShdw>
                </a:effectLst>
                <a:latin typeface="Montserrat" panose="00000500000000000000" pitchFamily="2" charset="0"/>
              </a:rPr>
              <a:t>military intelligence</a:t>
            </a:r>
            <a:r>
              <a:rPr lang="en-US" altLang="it-IT" sz="1600" b="1" dirty="0">
                <a:solidFill>
                  <a:schemeClr val="bg1"/>
                </a:solidFill>
                <a:effectLst>
                  <a:outerShdw blurRad="38100" dist="38100" dir="2700000" algn="tl">
                    <a:srgbClr val="000000"/>
                  </a:outerShdw>
                </a:effectLst>
                <a:latin typeface="Montserrat" panose="00000500000000000000" pitchFamily="2" charset="0"/>
              </a:rPr>
              <a:t> is at play. </a:t>
            </a:r>
          </a:p>
        </p:txBody>
      </p:sp>
      <p:sp>
        <p:nvSpPr>
          <p:cNvPr id="278546" name="Text Box 18">
            <a:extLst>
              <a:ext uri="{FF2B5EF4-FFF2-40B4-BE49-F238E27FC236}">
                <a16:creationId xmlns:a16="http://schemas.microsoft.com/office/drawing/2014/main" id="{65040EA7-E7AB-595F-FB6B-4CD93DCAED0B}"/>
              </a:ext>
            </a:extLst>
          </p:cNvPr>
          <p:cNvSpPr txBox="1">
            <a:spLocks noChangeArrowheads="1"/>
          </p:cNvSpPr>
          <p:nvPr/>
        </p:nvSpPr>
        <p:spPr bwMode="auto">
          <a:xfrm>
            <a:off x="1884761" y="1652587"/>
            <a:ext cx="4049315" cy="1081088"/>
          </a:xfrm>
          <a:prstGeom prst="rect">
            <a:avLst/>
          </a:prstGeom>
          <a:solidFill>
            <a:schemeClr val="accent5">
              <a:lumMod val="40000"/>
              <a:lumOff val="60000"/>
            </a:schemeClr>
          </a:solidFill>
          <a:ln>
            <a:noFill/>
          </a:ln>
          <a:effectLst>
            <a:outerShdw blurRad="50800" dist="50800" dir="5400000" algn="ctr" rotWithShape="0">
              <a:schemeClr val="accent2">
                <a:lumMod val="75000"/>
              </a:schemeClr>
            </a:outerShdw>
          </a:effectLst>
          <a:scene3d>
            <a:camera prst="legacyPerspectiveTopRight"/>
            <a:lightRig rig="legacyFlat3" dir="b"/>
          </a:scene3d>
          <a:sp3d extrusionH="887400" prstMaterial="legacyMatte">
            <a:bevelT w="0" h="0" prst="angle"/>
            <a:bevelB w="0" h="0" prst="angle"/>
            <a:extrusionClr>
              <a:srgbClr val="00B0F0"/>
            </a:extrusionClr>
          </a:sp3d>
        </p:spPr>
        <p:txBody>
          <a:bodyPr lIns="26670" tIns="26670" rIns="26670" bIns="26670">
            <a:flatTx/>
          </a:bodyPr>
          <a:lstStyle/>
          <a:p>
            <a:pPr algn="ctr">
              <a:defRPr/>
            </a:pPr>
            <a:r>
              <a:rPr lang="en-US" altLang="it-IT" sz="1800" b="1" dirty="0">
                <a:solidFill>
                  <a:schemeClr val="bg1"/>
                </a:solidFill>
                <a:latin typeface="Montserrat" panose="00000500000000000000" pitchFamily="2" charset="0"/>
              </a:rPr>
              <a:t>The so-called fallacies are </a:t>
            </a:r>
            <a:r>
              <a:rPr lang="en-US" altLang="it-IT" sz="1800" b="1" u="sng" dirty="0">
                <a:solidFill>
                  <a:schemeClr val="bg1"/>
                </a:solidFill>
                <a:effectLst>
                  <a:outerShdw blurRad="38100" dist="38100" dir="2700000" algn="tl">
                    <a:srgbClr val="000000"/>
                  </a:outerShdw>
                </a:effectLst>
                <a:latin typeface="Montserrat" panose="00000500000000000000" pitchFamily="2" charset="0"/>
              </a:rPr>
              <a:t>eco-cognitively</a:t>
            </a:r>
            <a:r>
              <a:rPr lang="en-US" altLang="it-IT" sz="1800" b="1" dirty="0">
                <a:solidFill>
                  <a:schemeClr val="bg1"/>
                </a:solidFill>
                <a:latin typeface="Montserrat" panose="00000500000000000000" pitchFamily="2" charset="0"/>
              </a:rPr>
              <a:t> fruitful.</a:t>
            </a:r>
          </a:p>
          <a:p>
            <a:pPr>
              <a:defRPr/>
            </a:pPr>
            <a:endParaRPr lang="en-US" altLang="it-IT" sz="1800" b="1" dirty="0">
              <a:solidFill>
                <a:schemeClr val="bg1"/>
              </a:solidFill>
              <a:effectLst>
                <a:outerShdw blurRad="38100" dist="38100" dir="2700000" algn="tl">
                  <a:srgbClr val="000000"/>
                </a:outerShdw>
              </a:effectLst>
              <a:latin typeface="Verdana" pitchFamily="34" charset="0"/>
            </a:endParaRPr>
          </a:p>
        </p:txBody>
      </p:sp>
      <p:pic>
        <p:nvPicPr>
          <p:cNvPr id="278545" name="Picture 17">
            <a:extLst>
              <a:ext uri="{FF2B5EF4-FFF2-40B4-BE49-F238E27FC236}">
                <a16:creationId xmlns:a16="http://schemas.microsoft.com/office/drawing/2014/main" id="{A51157E4-4CDB-C793-C21C-333A125F0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24338" cy="369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90198DB-CDDE-B560-BE29-3D3430FC77FC}"/>
              </a:ext>
            </a:extLst>
          </p:cNvPr>
          <p:cNvPicPr>
            <a:picLocks noChangeAspect="1"/>
          </p:cNvPicPr>
          <p:nvPr/>
        </p:nvPicPr>
        <p:blipFill>
          <a:blip r:embed="rId4"/>
          <a:stretch>
            <a:fillRect/>
          </a:stretch>
        </p:blipFill>
        <p:spPr>
          <a:xfrm>
            <a:off x="4924338" y="1881138"/>
            <a:ext cx="4261045" cy="3329969"/>
          </a:xfrm>
          <a:prstGeom prst="rect">
            <a:avLst/>
          </a:prstGeom>
        </p:spPr>
      </p:pic>
    </p:spTree>
    <p:extLst>
      <p:ext uri="{BB962C8B-B14F-4D97-AF65-F5344CB8AC3E}">
        <p14:creationId xmlns:p14="http://schemas.microsoft.com/office/powerpoint/2010/main" val="25531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78533"/>
                                        </p:tgtEl>
                                        <p:attrNameLst>
                                          <p:attrName>ppt_x</p:attrName>
                                        </p:attrNameLst>
                                      </p:cBhvr>
                                      <p:tavLst>
                                        <p:tav tm="0">
                                          <p:val>
                                            <p:strVal val="ppt_x"/>
                                          </p:val>
                                        </p:tav>
                                        <p:tav tm="100000">
                                          <p:val>
                                            <p:strVal val="ppt_x"/>
                                          </p:val>
                                        </p:tav>
                                      </p:tavLst>
                                    </p:anim>
                                    <p:anim calcmode="lin" valueType="num">
                                      <p:cBhvr additive="base">
                                        <p:cTn id="7" dur="500"/>
                                        <p:tgtEl>
                                          <p:spTgt spid="278533"/>
                                        </p:tgtEl>
                                        <p:attrNameLst>
                                          <p:attrName>ppt_y</p:attrName>
                                        </p:attrNameLst>
                                      </p:cBhvr>
                                      <p:tavLst>
                                        <p:tav tm="0">
                                          <p:val>
                                            <p:strVal val="ppt_y"/>
                                          </p:val>
                                        </p:tav>
                                        <p:tav tm="100000">
                                          <p:val>
                                            <p:strVal val="1+ppt_h/2"/>
                                          </p:val>
                                        </p:tav>
                                      </p:tavLst>
                                    </p:anim>
                                    <p:set>
                                      <p:cBhvr>
                                        <p:cTn id="8" dur="1" fill="hold">
                                          <p:stCondLst>
                                            <p:cond delay="499"/>
                                          </p:stCondLst>
                                        </p:cTn>
                                        <p:tgtEl>
                                          <p:spTgt spid="27853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8543"/>
                                        </p:tgtEl>
                                        <p:attrNameLst>
                                          <p:attrName>style.visibility</p:attrName>
                                        </p:attrNameLst>
                                      </p:cBhvr>
                                      <p:to>
                                        <p:strVal val="visible"/>
                                      </p:to>
                                    </p:set>
                                    <p:anim calcmode="lin" valueType="num">
                                      <p:cBhvr additive="base">
                                        <p:cTn id="13" dur="500" fill="hold"/>
                                        <p:tgtEl>
                                          <p:spTgt spid="278543"/>
                                        </p:tgtEl>
                                        <p:attrNameLst>
                                          <p:attrName>ppt_x</p:attrName>
                                        </p:attrNameLst>
                                      </p:cBhvr>
                                      <p:tavLst>
                                        <p:tav tm="0">
                                          <p:val>
                                            <p:strVal val="#ppt_x"/>
                                          </p:val>
                                        </p:tav>
                                        <p:tav tm="100000">
                                          <p:val>
                                            <p:strVal val="#ppt_x"/>
                                          </p:val>
                                        </p:tav>
                                      </p:tavLst>
                                    </p:anim>
                                    <p:anim calcmode="lin" valueType="num">
                                      <p:cBhvr additive="base">
                                        <p:cTn id="14" dur="500" fill="hold"/>
                                        <p:tgtEl>
                                          <p:spTgt spid="2785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1" nodeType="clickEffect">
                                  <p:stCondLst>
                                    <p:cond delay="0"/>
                                  </p:stCondLst>
                                  <p:childTnLst>
                                    <p:anim calcmode="lin" valueType="num">
                                      <p:cBhvr additive="base">
                                        <p:cTn id="18" dur="500"/>
                                        <p:tgtEl>
                                          <p:spTgt spid="278543"/>
                                        </p:tgtEl>
                                        <p:attrNameLst>
                                          <p:attrName>ppt_x</p:attrName>
                                        </p:attrNameLst>
                                      </p:cBhvr>
                                      <p:tavLst>
                                        <p:tav tm="0">
                                          <p:val>
                                            <p:strVal val="ppt_x"/>
                                          </p:val>
                                        </p:tav>
                                        <p:tav tm="100000">
                                          <p:val>
                                            <p:strVal val="ppt_x"/>
                                          </p:val>
                                        </p:tav>
                                      </p:tavLst>
                                    </p:anim>
                                    <p:anim calcmode="lin" valueType="num">
                                      <p:cBhvr additive="base">
                                        <p:cTn id="19" dur="500"/>
                                        <p:tgtEl>
                                          <p:spTgt spid="278543"/>
                                        </p:tgtEl>
                                        <p:attrNameLst>
                                          <p:attrName>ppt_y</p:attrName>
                                        </p:attrNameLst>
                                      </p:cBhvr>
                                      <p:tavLst>
                                        <p:tav tm="0">
                                          <p:val>
                                            <p:strVal val="ppt_y"/>
                                          </p:val>
                                        </p:tav>
                                        <p:tav tm="100000">
                                          <p:val>
                                            <p:strVal val="1+ppt_h/2"/>
                                          </p:val>
                                        </p:tav>
                                      </p:tavLst>
                                    </p:anim>
                                    <p:set>
                                      <p:cBhvr>
                                        <p:cTn id="20" dur="1" fill="hold">
                                          <p:stCondLst>
                                            <p:cond delay="499"/>
                                          </p:stCondLst>
                                        </p:cTn>
                                        <p:tgtEl>
                                          <p:spTgt spid="278543"/>
                                        </p:tgtEl>
                                        <p:attrNameLst>
                                          <p:attrName>style.visibility</p:attrName>
                                        </p:attrNameLst>
                                      </p:cBhvr>
                                      <p:to>
                                        <p:strVal val="hidden"/>
                                      </p:to>
                                    </p:set>
                                  </p:childTnLst>
                                </p:cTn>
                              </p:par>
                              <p:par>
                                <p:cTn id="21" presetID="30" presetClass="entr" presetSubtype="0" fill="hold" grpId="0" nodeType="withEffect">
                                  <p:stCondLst>
                                    <p:cond delay="0"/>
                                  </p:stCondLst>
                                  <p:childTnLst>
                                    <p:set>
                                      <p:cBhvr>
                                        <p:cTn id="22" dur="1" fill="hold">
                                          <p:stCondLst>
                                            <p:cond delay="0"/>
                                          </p:stCondLst>
                                        </p:cTn>
                                        <p:tgtEl>
                                          <p:spTgt spid="278546"/>
                                        </p:tgtEl>
                                        <p:attrNameLst>
                                          <p:attrName>style.visibility</p:attrName>
                                        </p:attrNameLst>
                                      </p:cBhvr>
                                      <p:to>
                                        <p:strVal val="visible"/>
                                      </p:to>
                                    </p:set>
                                    <p:animEffect transition="in" filter="fade">
                                      <p:cBhvr>
                                        <p:cTn id="23" dur="800" decel="100000"/>
                                        <p:tgtEl>
                                          <p:spTgt spid="278546"/>
                                        </p:tgtEl>
                                      </p:cBhvr>
                                    </p:animEffect>
                                    <p:anim calcmode="lin" valueType="num">
                                      <p:cBhvr>
                                        <p:cTn id="24" dur="800" decel="100000" fill="hold"/>
                                        <p:tgtEl>
                                          <p:spTgt spid="278546"/>
                                        </p:tgtEl>
                                        <p:attrNameLst>
                                          <p:attrName>style.rotation</p:attrName>
                                        </p:attrNameLst>
                                      </p:cBhvr>
                                      <p:tavLst>
                                        <p:tav tm="0">
                                          <p:val>
                                            <p:fltVal val="-90"/>
                                          </p:val>
                                        </p:tav>
                                        <p:tav tm="100000">
                                          <p:val>
                                            <p:fltVal val="0"/>
                                          </p:val>
                                        </p:tav>
                                      </p:tavLst>
                                    </p:anim>
                                    <p:anim calcmode="lin" valueType="num">
                                      <p:cBhvr>
                                        <p:cTn id="25" dur="800" decel="100000" fill="hold"/>
                                        <p:tgtEl>
                                          <p:spTgt spid="278546"/>
                                        </p:tgtEl>
                                        <p:attrNameLst>
                                          <p:attrName>ppt_x</p:attrName>
                                        </p:attrNameLst>
                                      </p:cBhvr>
                                      <p:tavLst>
                                        <p:tav tm="0">
                                          <p:val>
                                            <p:strVal val="#ppt_x+0.4"/>
                                          </p:val>
                                        </p:tav>
                                        <p:tav tm="100000">
                                          <p:val>
                                            <p:strVal val="#ppt_x-0.05"/>
                                          </p:val>
                                        </p:tav>
                                      </p:tavLst>
                                    </p:anim>
                                    <p:anim calcmode="lin" valueType="num">
                                      <p:cBhvr>
                                        <p:cTn id="26" dur="800" decel="100000" fill="hold"/>
                                        <p:tgtEl>
                                          <p:spTgt spid="27854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7854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78546"/>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nodeType="after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78545"/>
                                        </p:tgtEl>
                                        <p:attrNameLst>
                                          <p:attrName>style.visibility</p:attrName>
                                        </p:attrNameLst>
                                      </p:cBhvr>
                                      <p:to>
                                        <p:strVal val="visible"/>
                                      </p:to>
                                    </p:set>
                                    <p:anim calcmode="lin" valueType="num">
                                      <p:cBhvr additive="base">
                                        <p:cTn id="33" dur="500" fill="hold"/>
                                        <p:tgtEl>
                                          <p:spTgt spid="278545"/>
                                        </p:tgtEl>
                                        <p:attrNameLst>
                                          <p:attrName>ppt_x</p:attrName>
                                        </p:attrNameLst>
                                      </p:cBhvr>
                                      <p:tavLst>
                                        <p:tav tm="0">
                                          <p:val>
                                            <p:strVal val="#ppt_x"/>
                                          </p:val>
                                        </p:tav>
                                        <p:tav tm="100000">
                                          <p:val>
                                            <p:strVal val="#ppt_x"/>
                                          </p:val>
                                        </p:tav>
                                      </p:tavLst>
                                    </p:anim>
                                    <p:anim calcmode="lin" valueType="num">
                                      <p:cBhvr additive="base">
                                        <p:cTn id="34" dur="500" fill="hold"/>
                                        <p:tgtEl>
                                          <p:spTgt spid="27854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grpId="2" nodeType="clickEffect">
                                  <p:stCondLst>
                                    <p:cond delay="0"/>
                                  </p:stCondLst>
                                  <p:childTnLst>
                                    <p:anim calcmode="lin" valueType="num">
                                      <p:cBhvr additive="base">
                                        <p:cTn id="38" dur="500"/>
                                        <p:tgtEl>
                                          <p:spTgt spid="278546"/>
                                        </p:tgtEl>
                                        <p:attrNameLst>
                                          <p:attrName>ppt_x</p:attrName>
                                        </p:attrNameLst>
                                      </p:cBhvr>
                                      <p:tavLst>
                                        <p:tav tm="0">
                                          <p:val>
                                            <p:strVal val="ppt_x"/>
                                          </p:val>
                                        </p:tav>
                                        <p:tav tm="100000">
                                          <p:val>
                                            <p:strVal val="ppt_x"/>
                                          </p:val>
                                        </p:tav>
                                      </p:tavLst>
                                    </p:anim>
                                    <p:anim calcmode="lin" valueType="num">
                                      <p:cBhvr additive="base">
                                        <p:cTn id="39" dur="500"/>
                                        <p:tgtEl>
                                          <p:spTgt spid="278546"/>
                                        </p:tgtEl>
                                        <p:attrNameLst>
                                          <p:attrName>ppt_y</p:attrName>
                                        </p:attrNameLst>
                                      </p:cBhvr>
                                      <p:tavLst>
                                        <p:tav tm="0">
                                          <p:val>
                                            <p:strVal val="ppt_y"/>
                                          </p:val>
                                        </p:tav>
                                        <p:tav tm="100000">
                                          <p:val>
                                            <p:strVal val="1+ppt_h/2"/>
                                          </p:val>
                                        </p:tav>
                                      </p:tavLst>
                                    </p:anim>
                                    <p:set>
                                      <p:cBhvr>
                                        <p:cTn id="40" dur="1" fill="hold">
                                          <p:stCondLst>
                                            <p:cond delay="499"/>
                                          </p:stCondLst>
                                        </p:cTn>
                                        <p:tgtEl>
                                          <p:spTgt spid="278546"/>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grpId="1" nodeType="clickEffect">
                                  <p:stCondLst>
                                    <p:cond delay="0"/>
                                  </p:stCondLst>
                                  <p:childTnLst>
                                    <p:anim calcmode="lin" valueType="num">
                                      <p:cBhvr additive="base">
                                        <p:cTn id="44" dur="500"/>
                                        <p:tgtEl>
                                          <p:spTgt spid="278546"/>
                                        </p:tgtEl>
                                        <p:attrNameLst>
                                          <p:attrName>ppt_x</p:attrName>
                                        </p:attrNameLst>
                                      </p:cBhvr>
                                      <p:tavLst>
                                        <p:tav tm="0">
                                          <p:val>
                                            <p:strVal val="ppt_x"/>
                                          </p:val>
                                        </p:tav>
                                        <p:tav tm="100000">
                                          <p:val>
                                            <p:strVal val="ppt_x"/>
                                          </p:val>
                                        </p:tav>
                                      </p:tavLst>
                                    </p:anim>
                                    <p:anim calcmode="lin" valueType="num">
                                      <p:cBhvr additive="base">
                                        <p:cTn id="45" dur="500"/>
                                        <p:tgtEl>
                                          <p:spTgt spid="278546"/>
                                        </p:tgtEl>
                                        <p:attrNameLst>
                                          <p:attrName>ppt_y</p:attrName>
                                        </p:attrNameLst>
                                      </p:cBhvr>
                                      <p:tavLst>
                                        <p:tav tm="0">
                                          <p:val>
                                            <p:strVal val="ppt_y"/>
                                          </p:val>
                                        </p:tav>
                                        <p:tav tm="100000">
                                          <p:val>
                                            <p:strVal val="1+ppt_h/2"/>
                                          </p:val>
                                        </p:tav>
                                      </p:tavLst>
                                    </p:anim>
                                    <p:set>
                                      <p:cBhvr>
                                        <p:cTn id="46" dur="1" fill="hold">
                                          <p:stCondLst>
                                            <p:cond delay="499"/>
                                          </p:stCondLst>
                                        </p:cTn>
                                        <p:tgtEl>
                                          <p:spTgt spid="278546"/>
                                        </p:tgtEl>
                                        <p:attrNameLst>
                                          <p:attrName>style.visibility</p:attrName>
                                        </p:attrNameLst>
                                      </p:cBhvr>
                                      <p:to>
                                        <p:strVal val="hidden"/>
                                      </p:to>
                                    </p:set>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p:bldP spid="278543" grpId="0" animBg="1"/>
      <p:bldP spid="278543" grpId="1" animBg="1"/>
      <p:bldP spid="278546" grpId="0" animBg="1"/>
      <p:bldP spid="278546" grpId="1" animBg="1"/>
      <p:bldP spid="27854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4820" y="721117"/>
            <a:ext cx="7940040" cy="1815882"/>
          </a:xfrm>
          <a:prstGeom prst="rect">
            <a:avLst/>
          </a:prstGeom>
        </p:spPr>
        <p:txBody>
          <a:bodyPr wrap="square">
            <a:spAutoFit/>
          </a:bodyPr>
          <a:lstStyle/>
          <a:p>
            <a:pPr algn="ctr"/>
            <a:r>
              <a:rPr lang="en-US" sz="1600" b="1" dirty="0">
                <a:solidFill>
                  <a:schemeClr val="bg1"/>
                </a:solidFill>
                <a:latin typeface="Montserrat" panose="00000500000000000000" pitchFamily="2" charset="0"/>
              </a:rPr>
              <a:t>There is a general “</a:t>
            </a:r>
            <a:r>
              <a:rPr lang="en-US" sz="1600" b="1" dirty="0">
                <a:solidFill>
                  <a:schemeClr val="bg1"/>
                </a:solidFill>
                <a:effectLst>
                  <a:outerShdw blurRad="38100" dist="38100" dir="2700000" algn="tl">
                    <a:srgbClr val="000000">
                      <a:alpha val="43137"/>
                    </a:srgbClr>
                  </a:outerShdw>
                </a:effectLst>
                <a:latin typeface="Montserrat" panose="00000500000000000000" pitchFamily="2" charset="0"/>
              </a:rPr>
              <a:t>military</a:t>
            </a:r>
            <a:r>
              <a:rPr lang="en-US" sz="1600" b="1" dirty="0">
                <a:solidFill>
                  <a:schemeClr val="bg1"/>
                </a:solidFill>
                <a:latin typeface="Montserrat" panose="00000500000000000000" pitchFamily="2" charset="0"/>
              </a:rPr>
              <a:t>” nature of human language I have described in (</a:t>
            </a:r>
            <a:r>
              <a:rPr lang="en-US" sz="1600" b="1" dirty="0" err="1">
                <a:solidFill>
                  <a:schemeClr val="bg1"/>
                </a:solidFill>
                <a:latin typeface="Montserrat" panose="00000500000000000000" pitchFamily="2" charset="0"/>
              </a:rPr>
              <a:t>Magnani</a:t>
            </a:r>
            <a:r>
              <a:rPr lang="en-US" sz="1600" b="1" dirty="0">
                <a:solidFill>
                  <a:schemeClr val="bg1"/>
                </a:solidFill>
                <a:latin typeface="Montserrat" panose="00000500000000000000" pitchFamily="2" charset="0"/>
              </a:rPr>
              <a:t>, 2011), which I will recall again below: 1) human language possesses a “</a:t>
            </a:r>
            <a:r>
              <a:rPr lang="en-US" sz="1600" b="1" dirty="0" err="1">
                <a:solidFill>
                  <a:schemeClr val="bg1"/>
                </a:solidFill>
                <a:latin typeface="Montserrat" panose="00000500000000000000" pitchFamily="2" charset="0"/>
              </a:rPr>
              <a:t>pregnance</a:t>
            </a:r>
            <a:r>
              <a:rPr lang="en-US" sz="1600" b="1" dirty="0">
                <a:solidFill>
                  <a:schemeClr val="bg1"/>
                </a:solidFill>
                <a:latin typeface="Montserrat" panose="00000500000000000000" pitchFamily="2" charset="0"/>
              </a:rPr>
              <a:t>-mirroring” function, 2) in this sense we can say that vocal and written language is a tool exactly like a knife; 3) the so-called fallacies, are certainly linked to that efficacious “military intelligence”, which relates to the problem of the role of language in the so-called </a:t>
            </a:r>
            <a:r>
              <a:rPr lang="en-US" sz="1600" b="1" u="sng" dirty="0">
                <a:solidFill>
                  <a:schemeClr val="bg1"/>
                </a:solidFill>
                <a:latin typeface="Montserrat" panose="00000500000000000000" pitchFamily="2" charset="0"/>
              </a:rPr>
              <a:t>coalition enforcement</a:t>
            </a:r>
            <a:r>
              <a:rPr lang="en-US" sz="1600" b="1" dirty="0">
                <a:solidFill>
                  <a:schemeClr val="bg1"/>
                </a:solidFill>
                <a:latin typeface="Montserrat" panose="00000500000000000000" pitchFamily="2" charset="0"/>
              </a:rPr>
              <a:t>, which characterizes all the various kinds of groups and collectives of humans.</a:t>
            </a:r>
            <a:endParaRPr lang="it-IT" sz="1600" b="1" dirty="0">
              <a:solidFill>
                <a:schemeClr val="bg1"/>
              </a:solidFill>
              <a:latin typeface="Montserrat" panose="00000500000000000000" pitchFamily="2" charset="0"/>
            </a:endParaRPr>
          </a:p>
        </p:txBody>
      </p:sp>
      <p:sp>
        <p:nvSpPr>
          <p:cNvPr id="3" name="Rettangolo 2"/>
          <p:cNvSpPr/>
          <p:nvPr/>
        </p:nvSpPr>
        <p:spPr>
          <a:xfrm>
            <a:off x="662940" y="2771111"/>
            <a:ext cx="7566659" cy="2308324"/>
          </a:xfrm>
          <a:prstGeom prst="rect">
            <a:avLst/>
          </a:prstGeom>
        </p:spPr>
        <p:txBody>
          <a:bodyPr wrap="square">
            <a:spAutoFit/>
          </a:bodyPr>
          <a:lstStyle/>
          <a:p>
            <a:pPr algn="ctr"/>
            <a:r>
              <a:rPr lang="en-US" sz="1600" dirty="0">
                <a:solidFill>
                  <a:schemeClr val="bg1"/>
                </a:solidFill>
                <a:latin typeface="Montserrat" panose="00000500000000000000" pitchFamily="2" charset="0"/>
              </a:rPr>
              <a:t>These cognitive acts in turn clearly testify that cognition can be successful and useful even in the presence of </a:t>
            </a:r>
            <a:r>
              <a:rPr lang="en-US" sz="1600" b="1" dirty="0">
                <a:solidFill>
                  <a:schemeClr val="bg1"/>
                </a:solidFill>
                <a:latin typeface="Montserrat" panose="00000500000000000000" pitchFamily="2" charset="0"/>
              </a:rPr>
              <a:t>bounded information </a:t>
            </a:r>
            <a:r>
              <a:rPr lang="en-US" sz="1600" dirty="0">
                <a:solidFill>
                  <a:schemeClr val="bg1"/>
                </a:solidFill>
                <a:latin typeface="Montserrat" panose="00000500000000000000" pitchFamily="2" charset="0"/>
              </a:rPr>
              <a:t>and knowledge and, moreover, in the </a:t>
            </a:r>
            <a:r>
              <a:rPr lang="en-US" sz="1600" b="1" dirty="0">
                <a:solidFill>
                  <a:schemeClr val="bg1"/>
                </a:solidFill>
                <a:latin typeface="Montserrat" panose="00000500000000000000" pitchFamily="2" charset="0"/>
              </a:rPr>
              <a:t>absence of sound inferences</a:t>
            </a:r>
            <a:r>
              <a:rPr lang="en-US" sz="1600" dirty="0">
                <a:solidFill>
                  <a:schemeClr val="bg1"/>
                </a:solidFill>
                <a:latin typeface="Montserrat" panose="00000500000000000000" pitchFamily="2" charset="0"/>
              </a:rPr>
              <a:t>. In this perspective, deeper knowledge and sound inferences lose the huge privileged relevance usually attributed to them by the intellectual</a:t>
            </a:r>
          </a:p>
          <a:p>
            <a:pPr algn="ctr"/>
            <a:r>
              <a:rPr lang="en-US" sz="1600" dirty="0">
                <a:solidFill>
                  <a:schemeClr val="bg1"/>
                </a:solidFill>
                <a:latin typeface="Montserrat" panose="00000500000000000000" pitchFamily="2" charset="0"/>
              </a:rPr>
              <a:t>philosophical, epistemological, and logical tradition. “Belief” seems sufficient enough for human groups to survive and flourish, as they do, and indeed belief is more “economical” than knowledge as at the same time it simulates knowledge and conceals error.</a:t>
            </a:r>
            <a:endParaRPr lang="it-IT" sz="1600" dirty="0">
              <a:solidFill>
                <a:schemeClr val="bg1"/>
              </a:solidFill>
              <a:latin typeface="Montserrat" panose="00000500000000000000" pitchFamily="2" charset="0"/>
            </a:endParaRPr>
          </a:p>
        </p:txBody>
      </p:sp>
      <p:sp>
        <p:nvSpPr>
          <p:cNvPr id="5" name="Titolo 1"/>
          <p:cNvSpPr txBox="1">
            <a:spLocks/>
          </p:cNvSpPr>
          <p:nvPr/>
        </p:nvSpPr>
        <p:spPr>
          <a:xfrm>
            <a:off x="1485900" y="85607"/>
            <a:ext cx="6172200" cy="857250"/>
          </a:xfrm>
          <a:prstGeom prst="rect">
            <a:avLst/>
          </a:prstGeom>
        </p:spPr>
        <p:txBody>
          <a:bodyPr/>
          <a:lstStyle>
            <a:lvl1pPr algn="ctr" rtl="0" eaLnBrk="0" fontAlgn="base" hangingPunct="0">
              <a:spcBef>
                <a:spcPct val="0"/>
              </a:spcBef>
              <a:spcAft>
                <a:spcPct val="0"/>
              </a:spcAft>
              <a:defRPr sz="4600" kern="12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pitchFamily="18" charset="0"/>
              </a:defRPr>
            </a:lvl2pPr>
            <a:lvl3pPr algn="ctr" rtl="0" eaLnBrk="0" fontAlgn="base" hangingPunct="0">
              <a:spcBef>
                <a:spcPct val="0"/>
              </a:spcBef>
              <a:spcAft>
                <a:spcPct val="0"/>
              </a:spcAft>
              <a:defRPr sz="4600">
                <a:solidFill>
                  <a:schemeClr val="bg1"/>
                </a:solidFill>
                <a:latin typeface="Calisto MT" pitchFamily="18" charset="0"/>
              </a:defRPr>
            </a:lvl3pPr>
            <a:lvl4pPr algn="ctr" rtl="0" eaLnBrk="0" fontAlgn="base" hangingPunct="0">
              <a:spcBef>
                <a:spcPct val="0"/>
              </a:spcBef>
              <a:spcAft>
                <a:spcPct val="0"/>
              </a:spcAft>
              <a:defRPr sz="4600">
                <a:solidFill>
                  <a:schemeClr val="bg1"/>
                </a:solidFill>
                <a:latin typeface="Calisto MT" pitchFamily="18" charset="0"/>
              </a:defRPr>
            </a:lvl4pPr>
            <a:lvl5pPr algn="ctr" rtl="0" eaLnBrk="0" fontAlgn="base" hangingPunct="0">
              <a:spcBef>
                <a:spcPct val="0"/>
              </a:spcBef>
              <a:spcAft>
                <a:spcPct val="0"/>
              </a:spcAft>
              <a:defRPr sz="4600">
                <a:solidFill>
                  <a:schemeClr val="bg1"/>
                </a:solidFill>
                <a:latin typeface="Calisto MT" pitchFamily="18" charset="0"/>
              </a:defRPr>
            </a:lvl5pPr>
            <a:lvl6pPr marL="457200" algn="ctr" rtl="0" fontAlgn="base">
              <a:spcBef>
                <a:spcPct val="0"/>
              </a:spcBef>
              <a:spcAft>
                <a:spcPct val="0"/>
              </a:spcAft>
              <a:defRPr sz="4600">
                <a:solidFill>
                  <a:schemeClr val="bg1"/>
                </a:solidFill>
                <a:latin typeface="Calisto MT" pitchFamily="18" charset="0"/>
              </a:defRPr>
            </a:lvl6pPr>
            <a:lvl7pPr marL="914400" algn="ctr" rtl="0" fontAlgn="base">
              <a:spcBef>
                <a:spcPct val="0"/>
              </a:spcBef>
              <a:spcAft>
                <a:spcPct val="0"/>
              </a:spcAft>
              <a:defRPr sz="4600">
                <a:solidFill>
                  <a:schemeClr val="bg1"/>
                </a:solidFill>
                <a:latin typeface="Calisto MT" pitchFamily="18" charset="0"/>
              </a:defRPr>
            </a:lvl7pPr>
            <a:lvl8pPr marL="1371600" algn="ctr" rtl="0" fontAlgn="base">
              <a:spcBef>
                <a:spcPct val="0"/>
              </a:spcBef>
              <a:spcAft>
                <a:spcPct val="0"/>
              </a:spcAft>
              <a:defRPr sz="4600">
                <a:solidFill>
                  <a:schemeClr val="bg1"/>
                </a:solidFill>
                <a:latin typeface="Calisto MT" pitchFamily="18" charset="0"/>
              </a:defRPr>
            </a:lvl8pPr>
            <a:lvl9pPr marL="1828800" algn="ctr" rtl="0" fontAlgn="base">
              <a:spcBef>
                <a:spcPct val="0"/>
              </a:spcBef>
              <a:spcAft>
                <a:spcPct val="0"/>
              </a:spcAft>
              <a:defRPr sz="4600">
                <a:solidFill>
                  <a:schemeClr val="bg1"/>
                </a:solidFill>
                <a:latin typeface="Calisto MT" pitchFamily="18" charset="0"/>
              </a:defRPr>
            </a:lvl9pPr>
          </a:lstStyle>
          <a:p>
            <a:pPr eaLnBrk="1" hangingPunct="1"/>
            <a:r>
              <a:rPr lang="it-IT" altLang="it-IT" sz="3200" b="1" dirty="0">
                <a:latin typeface="Montserrat" panose="00000500000000000000" pitchFamily="2" charset="0"/>
                <a:cs typeface="Arial" panose="020B0604020202020204" pitchFamily="34" charset="0"/>
              </a:rPr>
              <a:t>«MILITARY INTELLIGENCE»</a:t>
            </a:r>
            <a:r>
              <a:rPr lang="en-US" altLang="it-IT" sz="3200" b="1" dirty="0">
                <a:latin typeface="Montserrat" panose="00000500000000000000" pitchFamily="2" charset="0"/>
                <a:cs typeface="Arial" panose="020B0604020202020204" pitchFamily="34" charset="0"/>
              </a:rPr>
              <a:t> </a:t>
            </a:r>
            <a:r>
              <a:rPr lang="it-IT" altLang="it-IT" sz="3200" b="1" dirty="0">
                <a:latin typeface="Montserrat" panose="00000500000000000000" pitchFamily="2" charset="0"/>
                <a:cs typeface="Arial" panose="020B0604020202020204" pitchFamily="34" charset="0"/>
              </a:rPr>
              <a:t> </a:t>
            </a:r>
          </a:p>
        </p:txBody>
      </p:sp>
      <p:sp>
        <p:nvSpPr>
          <p:cNvPr id="8" name="Rettangolo 7"/>
          <p:cNvSpPr/>
          <p:nvPr/>
        </p:nvSpPr>
        <p:spPr>
          <a:xfrm>
            <a:off x="739140" y="64065"/>
            <a:ext cx="6444427" cy="5032147"/>
          </a:xfrm>
          <a:prstGeom prst="rect">
            <a:avLst/>
          </a:prstGeom>
          <a:solidFill>
            <a:schemeClr val="bg1">
              <a:lumMod val="95000"/>
            </a:schemeClr>
          </a:solidFill>
        </p:spPr>
        <p:txBody>
          <a:bodyPr wrap="square">
            <a:spAutoFit/>
          </a:bodyPr>
          <a:lstStyle/>
          <a:p>
            <a:pPr algn="ctr"/>
            <a:r>
              <a:rPr lang="en-US" sz="1275" b="1" dirty="0">
                <a:latin typeface="Montserrat" panose="00000500000000000000" pitchFamily="2" charset="0"/>
                <a:cs typeface="Arial" panose="020B0604020202020204" pitchFamily="34" charset="0"/>
              </a:rPr>
              <a:t>If humans are so inclined to disregard errors it is natural to especially devote to the so-called fallacious reasoning a kind of natural, light military role, which becomes evident when more or less vital interests of various kinds are at stake. In this case arguments that embed fallacies can nevertheless aim at 1) defending and protecting ourselves and/or our group(s) – normally, human beings belong to various groups, as citizens, workers, members of the family, friends, etc. – groups which are always potential aggressive coalitions; 2) attacking, offending and harming other individuals and groups. As a way of example, it is well-known that gossip takes advantage of many fallacies, especially </a:t>
            </a:r>
            <a:r>
              <a:rPr lang="en-US" sz="1275" b="1" i="1" dirty="0">
                <a:latin typeface="Montserrat" panose="00000500000000000000" pitchFamily="2" charset="0"/>
                <a:cs typeface="Arial" panose="020B0604020202020204" pitchFamily="34" charset="0"/>
              </a:rPr>
              <a:t>ad hominem</a:t>
            </a:r>
            <a:r>
              <a:rPr lang="en-US" sz="1275" b="1" dirty="0">
                <a:latin typeface="Montserrat" panose="00000500000000000000" pitchFamily="2" charset="0"/>
                <a:cs typeface="Arial" panose="020B0604020202020204" pitchFamily="34" charset="0"/>
              </a:rPr>
              <a:t>, </a:t>
            </a:r>
            <a:r>
              <a:rPr lang="en-US" sz="1275" b="1" i="1" dirty="0">
                <a:latin typeface="Montserrat" panose="00000500000000000000" pitchFamily="2" charset="0"/>
                <a:cs typeface="Arial" panose="020B0604020202020204" pitchFamily="34" charset="0"/>
              </a:rPr>
              <a:t>ad </a:t>
            </a:r>
            <a:r>
              <a:rPr lang="en-US" sz="1275" b="1" i="1" dirty="0" err="1">
                <a:latin typeface="Montserrat" panose="00000500000000000000" pitchFamily="2" charset="0"/>
                <a:cs typeface="Arial" panose="020B0604020202020204" pitchFamily="34" charset="0"/>
              </a:rPr>
              <a:t>baculum</a:t>
            </a:r>
            <a:r>
              <a:rPr lang="en-US" sz="1275" b="1" dirty="0">
                <a:latin typeface="Montserrat" panose="00000500000000000000" pitchFamily="2" charset="0"/>
                <a:cs typeface="Arial" panose="020B0604020202020204" pitchFamily="34" charset="0"/>
              </a:rPr>
              <a:t>, </a:t>
            </a:r>
            <a:r>
              <a:rPr lang="en-US" sz="1275" b="1" i="1" dirty="0">
                <a:latin typeface="Montserrat" panose="00000500000000000000" pitchFamily="2" charset="0"/>
                <a:cs typeface="Arial" panose="020B0604020202020204" pitchFamily="34" charset="0"/>
              </a:rPr>
              <a:t>ad </a:t>
            </a:r>
            <a:r>
              <a:rPr lang="en-US" sz="1275" b="1" i="1" dirty="0" err="1">
                <a:latin typeface="Montserrat" panose="00000500000000000000" pitchFamily="2" charset="0"/>
                <a:cs typeface="Arial" panose="020B0604020202020204" pitchFamily="34" charset="0"/>
              </a:rPr>
              <a:t>misericordian</a:t>
            </a:r>
            <a:r>
              <a:rPr lang="en-US" sz="1275" b="1" dirty="0">
                <a:latin typeface="Montserrat" panose="00000500000000000000" pitchFamily="2" charset="0"/>
                <a:cs typeface="Arial" panose="020B0604020202020204" pitchFamily="34" charset="0"/>
              </a:rPr>
              <a:t>, </a:t>
            </a:r>
            <a:r>
              <a:rPr lang="en-US" sz="1275" b="1" i="1" dirty="0">
                <a:latin typeface="Montserrat" panose="00000500000000000000" pitchFamily="2" charset="0"/>
                <a:cs typeface="Arial" panose="020B0604020202020204" pitchFamily="34" charset="0"/>
              </a:rPr>
              <a:t>ad </a:t>
            </a:r>
            <a:r>
              <a:rPr lang="en-US" sz="1275" b="1" i="1" dirty="0" err="1">
                <a:latin typeface="Montserrat" panose="00000500000000000000" pitchFamily="2" charset="0"/>
                <a:cs typeface="Arial" panose="020B0604020202020204" pitchFamily="34" charset="0"/>
              </a:rPr>
              <a:t>verecundiam</a:t>
            </a:r>
            <a:r>
              <a:rPr lang="en-US" sz="1275" b="1" dirty="0">
                <a:latin typeface="Montserrat" panose="00000500000000000000" pitchFamily="2" charset="0"/>
                <a:cs typeface="Arial" panose="020B0604020202020204" pitchFamily="34" charset="0"/>
              </a:rPr>
              <a:t>, </a:t>
            </a:r>
            <a:r>
              <a:rPr lang="en-US" sz="1275" b="1" i="1" dirty="0">
                <a:latin typeface="Montserrat" panose="00000500000000000000" pitchFamily="2" charset="0"/>
                <a:cs typeface="Arial" panose="020B0604020202020204" pitchFamily="34" charset="0"/>
              </a:rPr>
              <a:t>ad </a:t>
            </a:r>
            <a:r>
              <a:rPr lang="en-US" sz="1275" b="1" i="1" dirty="0" err="1">
                <a:latin typeface="Montserrat" panose="00000500000000000000" pitchFamily="2" charset="0"/>
                <a:cs typeface="Arial" panose="020B0604020202020204" pitchFamily="34" charset="0"/>
              </a:rPr>
              <a:t>populum</a:t>
            </a:r>
            <a:r>
              <a:rPr lang="en-US" sz="1275" b="1" dirty="0">
                <a:latin typeface="Montserrat" panose="00000500000000000000" pitchFamily="2" charset="0"/>
                <a:cs typeface="Arial" panose="020B0604020202020204" pitchFamily="34" charset="0"/>
              </a:rPr>
              <a:t>, </a:t>
            </a:r>
            <a:r>
              <a:rPr lang="en-US" sz="1275" b="1" i="1" dirty="0">
                <a:latin typeface="Montserrat" panose="00000500000000000000" pitchFamily="2" charset="0"/>
                <a:cs typeface="Arial" panose="020B0604020202020204" pitchFamily="34" charset="0"/>
              </a:rPr>
              <a:t>straw man</a:t>
            </a:r>
            <a:r>
              <a:rPr lang="en-US" sz="1275" b="1" dirty="0">
                <a:latin typeface="Montserrat" panose="00000500000000000000" pitchFamily="2" charset="0"/>
                <a:cs typeface="Arial" panose="020B0604020202020204" pitchFamily="34" charset="0"/>
              </a:rPr>
              <a:t>, and </a:t>
            </a:r>
            <a:r>
              <a:rPr lang="en-US" sz="1275" b="1" i="1" dirty="0">
                <a:latin typeface="Montserrat" panose="00000500000000000000" pitchFamily="2" charset="0"/>
                <a:cs typeface="Arial" panose="020B0604020202020204" pitchFamily="34" charset="0"/>
              </a:rPr>
              <a:t>begging the question</a:t>
            </a:r>
            <a:r>
              <a:rPr lang="en-US" sz="1275" b="1" dirty="0">
                <a:latin typeface="Montserrat" panose="00000500000000000000" pitchFamily="2" charset="0"/>
                <a:cs typeface="Arial" panose="020B0604020202020204" pitchFamily="34" charset="0"/>
              </a:rPr>
              <a:t>.</a:t>
            </a:r>
          </a:p>
          <a:p>
            <a:pPr algn="ctr"/>
            <a:endParaRPr lang="en-US" sz="1275" b="1" dirty="0">
              <a:latin typeface="Montserrat" panose="00000500000000000000" pitchFamily="2" charset="0"/>
            </a:endParaRPr>
          </a:p>
          <a:p>
            <a:pPr algn="ctr"/>
            <a:r>
              <a:rPr lang="en-US" sz="1200" b="1" dirty="0">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NATURALIZATION of LOGIC approach provides a </a:t>
            </a:r>
            <a:r>
              <a:rPr lang="en-US" sz="1200" b="1" u="sng" dirty="0">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unified perspective</a:t>
            </a:r>
            <a:r>
              <a:rPr lang="en-US" sz="1200" b="1" dirty="0">
                <a:effectLst>
                  <a:outerShdw blurRad="38100" dist="38100" dir="2700000" algn="tl">
                    <a:srgbClr val="000000">
                      <a:alpha val="43137"/>
                    </a:srgbClr>
                  </a:outerShdw>
                </a:effectLst>
                <a:latin typeface="Montserrat" panose="00000500000000000000" pitchFamily="2" charset="0"/>
                <a:cs typeface="Arial" panose="020B0604020202020204" pitchFamily="34" charset="0"/>
              </a:rPr>
              <a:t> </a:t>
            </a:r>
            <a:r>
              <a:rPr lang="en-US" sz="1200" b="1" dirty="0">
                <a:latin typeface="Montserrat" panose="00000500000000000000" pitchFamily="2" charset="0"/>
                <a:cs typeface="Arial" panose="020B0604020202020204" pitchFamily="34" charset="0"/>
              </a:rPr>
              <a:t>on unfortunately separated and  fragmented fields of research about alternative rationalities (Evolutionary Psychology, Moral Philosophy, Neuroscience, Cognitive Science, Cognitive Psychology, Anthropology, etc.):</a:t>
            </a:r>
          </a:p>
          <a:p>
            <a:pPr algn="ctr"/>
            <a:r>
              <a:rPr lang="en-US" sz="1200" b="1" dirty="0">
                <a:latin typeface="Montserrat" panose="00000500000000000000" pitchFamily="2" charset="0"/>
                <a:cs typeface="Arial" panose="020B0604020202020204" pitchFamily="34" charset="0"/>
              </a:rPr>
              <a:t>The Violent Nature of Language</a:t>
            </a:r>
          </a:p>
          <a:p>
            <a:pPr algn="ctr"/>
            <a:r>
              <a:rPr lang="en-US" sz="1200" b="1" dirty="0">
                <a:latin typeface="Montserrat" panose="00000500000000000000" pitchFamily="2" charset="0"/>
                <a:cs typeface="Arial" panose="020B0604020202020204" pitchFamily="34" charset="0"/>
              </a:rPr>
              <a:t>Scapegoating, Bullying</a:t>
            </a:r>
          </a:p>
          <a:p>
            <a:pPr algn="ctr"/>
            <a:r>
              <a:rPr lang="en-US" sz="1200" b="1" dirty="0">
                <a:latin typeface="Montserrat" panose="00000500000000000000" pitchFamily="2" charset="0"/>
                <a:cs typeface="Arial" panose="020B0604020202020204" pitchFamily="34" charset="0"/>
              </a:rPr>
              <a:t>Semantic Attack Bullshit, Confabulation </a:t>
            </a:r>
          </a:p>
          <a:p>
            <a:pPr algn="ctr"/>
            <a:r>
              <a:rPr lang="en-US" sz="1200" b="1" dirty="0">
                <a:latin typeface="Montserrat" panose="00000500000000000000" pitchFamily="2" charset="0"/>
                <a:cs typeface="Arial" panose="020B0604020202020204" pitchFamily="34" charset="0"/>
              </a:rPr>
              <a:t>Perversion, Depression, Psychopathic/Sociopathic Behaviors</a:t>
            </a:r>
          </a:p>
          <a:p>
            <a:pPr algn="ctr"/>
            <a:r>
              <a:rPr lang="en-US" sz="1200" b="1" dirty="0">
                <a:latin typeface="Montserrat" panose="00000500000000000000" pitchFamily="2" charset="0"/>
                <a:cs typeface="Arial" panose="020B0604020202020204" pitchFamily="34" charset="0"/>
              </a:rPr>
              <a:t>Violence and Narcissism</a:t>
            </a:r>
          </a:p>
          <a:p>
            <a:pPr algn="ctr"/>
            <a:r>
              <a:rPr lang="en-US" sz="1200" b="1" dirty="0">
                <a:latin typeface="Montserrat" panose="00000500000000000000" pitchFamily="2" charset="0"/>
                <a:cs typeface="Arial" panose="020B0604020202020204" pitchFamily="34" charset="0"/>
              </a:rPr>
              <a:t>Self-Deception/Bad Faith</a:t>
            </a:r>
          </a:p>
          <a:p>
            <a:pPr algn="ctr"/>
            <a:r>
              <a:rPr lang="en-US" sz="1200" b="1" dirty="0">
                <a:latin typeface="Montserrat" panose="00000500000000000000" pitchFamily="2" charset="0"/>
                <a:cs typeface="Arial" panose="020B0604020202020204" pitchFamily="34" charset="0"/>
              </a:rPr>
              <a:t>Emotions and Rationality</a:t>
            </a:r>
          </a:p>
          <a:p>
            <a:pPr algn="ctr"/>
            <a:r>
              <a:rPr lang="en-US" sz="1200" b="1" dirty="0">
                <a:latin typeface="Montserrat" panose="00000500000000000000" pitchFamily="2" charset="0"/>
                <a:cs typeface="Arial" panose="020B0604020202020204" pitchFamily="34" charset="0"/>
              </a:rPr>
              <a:t>Heuristics/Ecological Rationality/Creativity</a:t>
            </a:r>
          </a:p>
          <a:p>
            <a:pPr algn="ctr"/>
            <a:r>
              <a:rPr lang="en-US" sz="1200" b="1" dirty="0">
                <a:latin typeface="Montserrat" panose="00000500000000000000" pitchFamily="2" charset="0"/>
                <a:cs typeface="Arial" panose="020B0604020202020204" pitchFamily="34" charset="0"/>
              </a:rPr>
              <a:t>Religious, Magical, Mythical Thinking</a:t>
            </a:r>
          </a:p>
          <a:p>
            <a:pPr algn="ctr"/>
            <a:r>
              <a:rPr lang="en-US" sz="1200" b="1" dirty="0">
                <a:latin typeface="Montserrat" panose="00000500000000000000" pitchFamily="2" charset="0"/>
                <a:cs typeface="Arial" panose="020B0604020202020204" pitchFamily="34" charset="0"/>
              </a:rPr>
              <a:t>Moral Engagement and Disengagement</a:t>
            </a:r>
            <a:endParaRPr lang="it-IT" sz="1200" b="1" dirty="0">
              <a:latin typeface="Montserrat" panose="00000500000000000000" pitchFamily="2" charset="0"/>
              <a:cs typeface="Arial" panose="020B0604020202020204" pitchFamily="34" charset="0"/>
            </a:endParaRPr>
          </a:p>
        </p:txBody>
      </p:sp>
      <p:pic>
        <p:nvPicPr>
          <p:cNvPr id="6" name="Picture 5">
            <a:extLst>
              <a:ext uri="{FF2B5EF4-FFF2-40B4-BE49-F238E27FC236}">
                <a16:creationId xmlns:a16="http://schemas.microsoft.com/office/drawing/2014/main" id="{07CCDDE2-4B55-45EA-C1C3-396F55852333}"/>
              </a:ext>
            </a:extLst>
          </p:cNvPr>
          <p:cNvPicPr>
            <a:picLocks noChangeAspect="1"/>
          </p:cNvPicPr>
          <p:nvPr/>
        </p:nvPicPr>
        <p:blipFill>
          <a:blip r:embed="rId2"/>
          <a:stretch>
            <a:fillRect/>
          </a:stretch>
        </p:blipFill>
        <p:spPr>
          <a:xfrm>
            <a:off x="5970589" y="0"/>
            <a:ext cx="3173411" cy="5143500"/>
          </a:xfrm>
          <a:prstGeom prst="rect">
            <a:avLst/>
          </a:prstGeom>
        </p:spPr>
      </p:pic>
    </p:spTree>
    <p:extLst>
      <p:ext uri="{BB962C8B-B14F-4D97-AF65-F5344CB8AC3E}">
        <p14:creationId xmlns:p14="http://schemas.microsoft.com/office/powerpoint/2010/main" val="31780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a:extLst>
              <a:ext uri="{FF2B5EF4-FFF2-40B4-BE49-F238E27FC236}">
                <a16:creationId xmlns:a16="http://schemas.microsoft.com/office/drawing/2014/main" id="{149C0EE9-E197-F16A-5234-0E2EF5AD56D2}"/>
              </a:ext>
            </a:extLst>
          </p:cNvPr>
          <p:cNvSpPr>
            <a:spLocks noChangeArrowheads="1"/>
          </p:cNvSpPr>
          <p:nvPr/>
        </p:nvSpPr>
        <p:spPr bwMode="auto">
          <a:xfrm>
            <a:off x="1439466" y="250031"/>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Arial" charset="0"/>
              </a:defRPr>
            </a:lvl1pPr>
            <a:lvl2pPr algn="ctr">
              <a:spcBef>
                <a:spcPct val="0"/>
              </a:spcBef>
              <a:defRPr sz="4400">
                <a:solidFill>
                  <a:schemeClr val="tx2"/>
                </a:solidFill>
                <a:latin typeface="Arial" charset="0"/>
              </a:defRPr>
            </a:lvl2pPr>
            <a:lvl3pPr algn="ctr">
              <a:spcBef>
                <a:spcPct val="0"/>
              </a:spcBef>
              <a:defRPr sz="4400">
                <a:solidFill>
                  <a:schemeClr val="tx2"/>
                </a:solidFill>
                <a:latin typeface="Arial" charset="0"/>
              </a:defRPr>
            </a:lvl3pPr>
            <a:lvl4pPr algn="ctr">
              <a:spcBef>
                <a:spcPct val="0"/>
              </a:spcBef>
              <a:defRPr sz="4400">
                <a:solidFill>
                  <a:schemeClr val="tx2"/>
                </a:solidFill>
                <a:latin typeface="Arial" charset="0"/>
              </a:defRPr>
            </a:lvl4pPr>
            <a:lvl5pPr algn="ctr">
              <a:spcBef>
                <a:spcPct val="0"/>
              </a:spcBef>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defRPr/>
            </a:pPr>
            <a:r>
              <a:rPr lang="it-IT" altLang="it-IT" sz="3200" b="1" dirty="0">
                <a:solidFill>
                  <a:schemeClr val="bg1"/>
                </a:solidFill>
                <a:latin typeface="Montserrat" panose="00000500000000000000" pitchFamily="2" charset="0"/>
              </a:rPr>
              <a:t>LANGUAGE AS MORAL AND VIOLENT CARRIER</a:t>
            </a:r>
            <a:br>
              <a:rPr lang="it-IT" altLang="it-IT" sz="3200" b="1" dirty="0">
                <a:solidFill>
                  <a:schemeClr val="bg1"/>
                </a:solidFill>
                <a:latin typeface="Montserrat" panose="00000500000000000000" pitchFamily="2" charset="0"/>
              </a:rPr>
            </a:br>
            <a:endParaRPr lang="it-IT" altLang="it-IT" sz="3200" b="1" dirty="0">
              <a:solidFill>
                <a:schemeClr val="bg1"/>
              </a:solidFill>
              <a:latin typeface="Montserrat" panose="00000500000000000000" pitchFamily="2" charset="0"/>
            </a:endParaRPr>
          </a:p>
        </p:txBody>
      </p:sp>
      <p:sp>
        <p:nvSpPr>
          <p:cNvPr id="97286" name="Text Box 6">
            <a:extLst>
              <a:ext uri="{FF2B5EF4-FFF2-40B4-BE49-F238E27FC236}">
                <a16:creationId xmlns:a16="http://schemas.microsoft.com/office/drawing/2014/main" id="{1040A6CC-9E2D-B235-E15B-118777896892}"/>
              </a:ext>
            </a:extLst>
          </p:cNvPr>
          <p:cNvSpPr txBox="1">
            <a:spLocks noChangeArrowheads="1"/>
          </p:cNvSpPr>
          <p:nvPr/>
        </p:nvSpPr>
        <p:spPr bwMode="auto">
          <a:xfrm>
            <a:off x="1133356" y="1409647"/>
            <a:ext cx="6784420" cy="2722668"/>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it-IT" sz="1800" b="1" dirty="0">
                <a:solidFill>
                  <a:schemeClr val="bg1"/>
                </a:solidFill>
                <a:latin typeface="Montserrat" panose="00000500000000000000" pitchFamily="2" charset="0"/>
              </a:rPr>
              <a:t>Language efficiently transmits vital pieces of information about the fundamental biological opponents (life, death -- good, bad) and so it is intrinsically involved in moral/violent activities. This conceptual framework, together with the eco-logical approach, also sheds further light on some fundamental dialectical and rhetorical roles played by the so-called fallacies, which are of great importance to stress some basic aspects of human abductive cognition.</a:t>
            </a:r>
            <a:r>
              <a:rPr lang="en-US" altLang="it-IT" sz="1800" b="1" dirty="0">
                <a:latin typeface="Montserrat" panose="00000500000000000000" pitchFamily="2" charset="0"/>
              </a:rPr>
              <a:t> </a:t>
            </a:r>
            <a:endParaRPr lang="en-US" altLang="it-IT" sz="1800" b="1" dirty="0">
              <a:solidFill>
                <a:srgbClr val="DDDDDD"/>
              </a:solidFill>
              <a:latin typeface="Montserrat" panose="00000500000000000000" pitchFamily="2" charset="0"/>
            </a:endParaRPr>
          </a:p>
          <a:p>
            <a:pPr>
              <a:lnSpc>
                <a:spcPct val="85000"/>
              </a:lnSpc>
              <a:defRPr/>
            </a:pPr>
            <a:endParaRPr lang="en-US" altLang="it-IT" sz="1050" b="1" dirty="0">
              <a:solidFill>
                <a:schemeClr val="bg1"/>
              </a:solidFill>
              <a:latin typeface="Verdana" pitchFamily="34" charset="0"/>
            </a:endParaRPr>
          </a:p>
        </p:txBody>
      </p:sp>
      <p:sp>
        <p:nvSpPr>
          <p:cNvPr id="97287" name="Text Box 7">
            <a:extLst>
              <a:ext uri="{FF2B5EF4-FFF2-40B4-BE49-F238E27FC236}">
                <a16:creationId xmlns:a16="http://schemas.microsoft.com/office/drawing/2014/main" id="{5BF3EC74-6A47-5AD2-D9AF-43F2FDFDD4C3}"/>
              </a:ext>
            </a:extLst>
          </p:cNvPr>
          <p:cNvSpPr txBox="1">
            <a:spLocks noChangeArrowheads="1"/>
          </p:cNvSpPr>
          <p:nvPr/>
        </p:nvSpPr>
        <p:spPr bwMode="auto">
          <a:xfrm>
            <a:off x="623292" y="1310631"/>
            <a:ext cx="7897416" cy="3575165"/>
          </a:xfrm>
          <a:prstGeom prst="rect">
            <a:avLst/>
          </a:prstGeom>
          <a:solidFill>
            <a:srgbClr val="5F5F5F"/>
          </a:solidFill>
          <a:ln>
            <a:noFill/>
          </a:ln>
          <a:effectLst/>
          <a:extLst>
            <a:ext uri="{91240B29-F687-4F45-9708-019B960494DF}">
              <a14:hiddenLine xmlns:a14="http://schemas.microsoft.com/office/drawing/2010/main" w="0" algn="in">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6670" tIns="26670" rIns="26670" bIns="26670"/>
          <a:lstStyle/>
          <a:p>
            <a:pPr algn="ctr">
              <a:defRPr/>
            </a:pPr>
            <a:r>
              <a:rPr lang="en-US" altLang="it-IT" sz="2000" dirty="0">
                <a:solidFill>
                  <a:schemeClr val="bg1"/>
                </a:solidFill>
                <a:effectLst>
                  <a:outerShdw blurRad="38100" dist="38100" dir="2700000" algn="tl">
                    <a:srgbClr val="000000"/>
                  </a:outerShdw>
                </a:effectLst>
                <a:latin typeface="Montserrat" panose="00000500000000000000" pitchFamily="2" charset="0"/>
              </a:rPr>
              <a:t>This “military‘” nature is not evident in various aspects and uses of </a:t>
            </a:r>
            <a:r>
              <a:rPr lang="en-US" altLang="it-IT" sz="2000" dirty="0" err="1">
                <a:solidFill>
                  <a:schemeClr val="bg1"/>
                </a:solidFill>
                <a:effectLst>
                  <a:outerShdw blurRad="38100" dist="38100" dir="2700000" algn="tl">
                    <a:srgbClr val="000000"/>
                  </a:outerShdw>
                </a:effectLst>
                <a:latin typeface="Montserrat" panose="00000500000000000000" pitchFamily="2" charset="0"/>
              </a:rPr>
              <a:t>syntactilized</a:t>
            </a:r>
            <a:r>
              <a:rPr lang="en-US" altLang="it-IT" sz="2000" dirty="0">
                <a:solidFill>
                  <a:schemeClr val="bg1"/>
                </a:solidFill>
                <a:effectLst>
                  <a:outerShdw blurRad="38100" dist="38100" dir="2700000" algn="tl">
                    <a:srgbClr val="000000"/>
                  </a:outerShdw>
                </a:effectLst>
                <a:latin typeface="Montserrat" panose="00000500000000000000" pitchFamily="2" charset="0"/>
              </a:rPr>
              <a:t> human language. It is hard to directly see the coalition enforcement effect in the many epistemic functions of natural language, for example when it is simply employed to transmit scientific results in an academic laboratory situation. However, we cannot forget that even the more abstract character of the knowledge packages embedded in certain uses of language (and in hybrid languages, like in the case of mathematics, which involves considerable symbolic parts) still plays a significant role in changing the moral behavior of human collectives. </a:t>
            </a:r>
          </a:p>
        </p:txBody>
      </p:sp>
      <p:sp>
        <p:nvSpPr>
          <p:cNvPr id="97297" name="Text Box 17">
            <a:extLst>
              <a:ext uri="{FF2B5EF4-FFF2-40B4-BE49-F238E27FC236}">
                <a16:creationId xmlns:a16="http://schemas.microsoft.com/office/drawing/2014/main" id="{9C466E38-28D4-A612-FF4B-B20E53887E70}"/>
              </a:ext>
            </a:extLst>
          </p:cNvPr>
          <p:cNvSpPr txBox="1">
            <a:spLocks noChangeArrowheads="1"/>
          </p:cNvSpPr>
          <p:nvPr/>
        </p:nvSpPr>
        <p:spPr bwMode="auto">
          <a:xfrm>
            <a:off x="2194679" y="445179"/>
            <a:ext cx="6620828" cy="3852474"/>
          </a:xfrm>
          <a:prstGeom prst="rect">
            <a:avLst/>
          </a:prstGeom>
          <a:solidFill>
            <a:srgbClr val="6666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6670" tIns="26670" rIns="26670" bIns="26670"/>
          <a:lstStyle/>
          <a:p>
            <a:pPr algn="ctr">
              <a:defRPr/>
            </a:pPr>
            <a:r>
              <a:rPr lang="en-US" altLang="it-IT" sz="2400" b="1" dirty="0">
                <a:solidFill>
                  <a:schemeClr val="bg1"/>
                </a:solidFill>
                <a:effectLst>
                  <a:outerShdw blurRad="38100" dist="38100" dir="2700000" algn="tl">
                    <a:srgbClr val="000000"/>
                  </a:outerShdw>
                </a:effectLst>
                <a:latin typeface="Montserrat" panose="00000500000000000000" pitchFamily="2" charset="0"/>
              </a:rPr>
              <a:t>Thom clearly acknowledges </a:t>
            </a:r>
            <a:r>
              <a:rPr lang="en-US" altLang="it-IT" sz="2400" b="1" u="sng" dirty="0">
                <a:solidFill>
                  <a:schemeClr val="bg2">
                    <a:lumMod val="90000"/>
                  </a:schemeClr>
                </a:solidFill>
                <a:effectLst>
                  <a:outerShdw blurRad="38100" dist="38100" dir="2700000" algn="tl">
                    <a:srgbClr val="000000"/>
                  </a:outerShdw>
                </a:effectLst>
                <a:latin typeface="Montserrat" panose="00000500000000000000" pitchFamily="2" charset="0"/>
              </a:rPr>
              <a:t>the intrinsic “military” (and so moral, normative, argumentative, etc.) nature of language</a:t>
            </a:r>
            <a:r>
              <a:rPr lang="en-US" altLang="it-IT" sz="2400" b="1" dirty="0">
                <a:solidFill>
                  <a:schemeClr val="bg2">
                    <a:lumMod val="90000"/>
                  </a:schemeClr>
                </a:solidFill>
                <a:effectLst>
                  <a:outerShdw blurRad="38100" dist="38100" dir="2700000" algn="tl">
                    <a:srgbClr val="000000"/>
                  </a:outerShdw>
                </a:effectLst>
                <a:latin typeface="Montserrat" panose="00000500000000000000" pitchFamily="2" charset="0"/>
              </a:rPr>
              <a:t>,</a:t>
            </a:r>
            <a:r>
              <a:rPr lang="en-US" altLang="it-IT" sz="2400" b="1" dirty="0">
                <a:solidFill>
                  <a:schemeClr val="bg1"/>
                </a:solidFill>
                <a:effectLst>
                  <a:outerShdw blurRad="38100" dist="38100" dir="2700000" algn="tl">
                    <a:srgbClr val="000000"/>
                  </a:outerShdw>
                </a:effectLst>
                <a:latin typeface="Montserrat" panose="00000500000000000000" pitchFamily="2" charset="0"/>
              </a:rPr>
              <a:t> by providing a justification in terms of the catastrophe theory- However, it is in the arguments traditionally recognized as fallacious, that we can more clearly grasp the military nature of human language and especially of some hypotheses reached through the so-called fallacies</a:t>
            </a:r>
          </a:p>
        </p:txBody>
      </p:sp>
    </p:spTree>
    <p:extLst>
      <p:ext uri="{BB962C8B-B14F-4D97-AF65-F5344CB8AC3E}">
        <p14:creationId xmlns:p14="http://schemas.microsoft.com/office/powerpoint/2010/main" val="1812882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diamond(in)">
                                      <p:cBhvr>
                                        <p:cTn id="7" dur="2000"/>
                                        <p:tgtEl>
                                          <p:spTgt spid="97284"/>
                                        </p:tgtEl>
                                      </p:cBhvr>
                                    </p:animEffect>
                                  </p:childTnLst>
                                </p:cTn>
                              </p:par>
                            </p:childTnLst>
                          </p:cTn>
                        </p:par>
                        <p:par>
                          <p:cTn id="8" fill="hold" nodeType="afterGroup">
                            <p:stCondLst>
                              <p:cond delay="2000"/>
                            </p:stCondLst>
                            <p:childTnLst>
                              <p:par>
                                <p:cTn id="9" presetID="49" presetClass="entr" presetSubtype="0" decel="100000" fill="hold" grpId="0" nodeType="afterEffect">
                                  <p:stCondLst>
                                    <p:cond delay="0"/>
                                  </p:stCondLst>
                                  <p:childTnLst>
                                    <p:set>
                                      <p:cBhvr>
                                        <p:cTn id="10" dur="1" fill="hold">
                                          <p:stCondLst>
                                            <p:cond delay="0"/>
                                          </p:stCondLst>
                                        </p:cTn>
                                        <p:tgtEl>
                                          <p:spTgt spid="97286"/>
                                        </p:tgtEl>
                                        <p:attrNameLst>
                                          <p:attrName>style.visibility</p:attrName>
                                        </p:attrNameLst>
                                      </p:cBhvr>
                                      <p:to>
                                        <p:strVal val="visible"/>
                                      </p:to>
                                    </p:set>
                                    <p:anim calcmode="lin" valueType="num">
                                      <p:cBhvr>
                                        <p:cTn id="11" dur="500" fill="hold"/>
                                        <p:tgtEl>
                                          <p:spTgt spid="97286"/>
                                        </p:tgtEl>
                                        <p:attrNameLst>
                                          <p:attrName>ppt_w</p:attrName>
                                        </p:attrNameLst>
                                      </p:cBhvr>
                                      <p:tavLst>
                                        <p:tav tm="0">
                                          <p:val>
                                            <p:fltVal val="0"/>
                                          </p:val>
                                        </p:tav>
                                        <p:tav tm="100000">
                                          <p:val>
                                            <p:strVal val="#ppt_w"/>
                                          </p:val>
                                        </p:tav>
                                      </p:tavLst>
                                    </p:anim>
                                    <p:anim calcmode="lin" valueType="num">
                                      <p:cBhvr>
                                        <p:cTn id="12" dur="500" fill="hold"/>
                                        <p:tgtEl>
                                          <p:spTgt spid="97286"/>
                                        </p:tgtEl>
                                        <p:attrNameLst>
                                          <p:attrName>ppt_h</p:attrName>
                                        </p:attrNameLst>
                                      </p:cBhvr>
                                      <p:tavLst>
                                        <p:tav tm="0">
                                          <p:val>
                                            <p:fltVal val="0"/>
                                          </p:val>
                                        </p:tav>
                                        <p:tav tm="100000">
                                          <p:val>
                                            <p:strVal val="#ppt_h"/>
                                          </p:val>
                                        </p:tav>
                                      </p:tavLst>
                                    </p:anim>
                                    <p:anim calcmode="lin" valueType="num">
                                      <p:cBhvr>
                                        <p:cTn id="13" dur="500" fill="hold"/>
                                        <p:tgtEl>
                                          <p:spTgt spid="97286"/>
                                        </p:tgtEl>
                                        <p:attrNameLst>
                                          <p:attrName>style.rotation</p:attrName>
                                        </p:attrNameLst>
                                      </p:cBhvr>
                                      <p:tavLst>
                                        <p:tav tm="0">
                                          <p:val>
                                            <p:fltVal val="360"/>
                                          </p:val>
                                        </p:tav>
                                        <p:tav tm="100000">
                                          <p:val>
                                            <p:fltVal val="0"/>
                                          </p:val>
                                        </p:tav>
                                      </p:tavLst>
                                    </p:anim>
                                    <p:animEffect transition="in" filter="fade">
                                      <p:cBhvr>
                                        <p:cTn id="14" dur="500"/>
                                        <p:tgtEl>
                                          <p:spTgt spid="972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7287"/>
                                        </p:tgtEl>
                                        <p:attrNameLst>
                                          <p:attrName>style.visibility</p:attrName>
                                        </p:attrNameLst>
                                      </p:cBhvr>
                                      <p:to>
                                        <p:strVal val="visible"/>
                                      </p:to>
                                    </p:set>
                                    <p:anim calcmode="lin" valueType="num">
                                      <p:cBhvr additive="base">
                                        <p:cTn id="19" dur="500" fill="hold"/>
                                        <p:tgtEl>
                                          <p:spTgt spid="97287"/>
                                        </p:tgtEl>
                                        <p:attrNameLst>
                                          <p:attrName>ppt_x</p:attrName>
                                        </p:attrNameLst>
                                      </p:cBhvr>
                                      <p:tavLst>
                                        <p:tav tm="0">
                                          <p:val>
                                            <p:strVal val="#ppt_x"/>
                                          </p:val>
                                        </p:tav>
                                        <p:tav tm="100000">
                                          <p:val>
                                            <p:strVal val="#ppt_x"/>
                                          </p:val>
                                        </p:tav>
                                      </p:tavLst>
                                    </p:anim>
                                    <p:anim calcmode="lin" valueType="num">
                                      <p:cBhvr additive="base">
                                        <p:cTn id="20" dur="500" fill="hold"/>
                                        <p:tgtEl>
                                          <p:spTgt spid="9728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97287"/>
                                        </p:tgtEl>
                                        <p:attrNameLst>
                                          <p:attrName>ppt_x</p:attrName>
                                        </p:attrNameLst>
                                      </p:cBhvr>
                                      <p:tavLst>
                                        <p:tav tm="0">
                                          <p:val>
                                            <p:strVal val="ppt_x"/>
                                          </p:val>
                                        </p:tav>
                                        <p:tav tm="100000">
                                          <p:val>
                                            <p:strVal val="ppt_x"/>
                                          </p:val>
                                        </p:tav>
                                      </p:tavLst>
                                    </p:anim>
                                    <p:anim calcmode="lin" valueType="num">
                                      <p:cBhvr additive="base">
                                        <p:cTn id="25" dur="500"/>
                                        <p:tgtEl>
                                          <p:spTgt spid="97287"/>
                                        </p:tgtEl>
                                        <p:attrNameLst>
                                          <p:attrName>ppt_y</p:attrName>
                                        </p:attrNameLst>
                                      </p:cBhvr>
                                      <p:tavLst>
                                        <p:tav tm="0">
                                          <p:val>
                                            <p:strVal val="ppt_y"/>
                                          </p:val>
                                        </p:tav>
                                        <p:tav tm="100000">
                                          <p:val>
                                            <p:strVal val="1+ppt_h/2"/>
                                          </p:val>
                                        </p:tav>
                                      </p:tavLst>
                                    </p:anim>
                                    <p:set>
                                      <p:cBhvr>
                                        <p:cTn id="26" dur="1" fill="hold">
                                          <p:stCondLst>
                                            <p:cond delay="499"/>
                                          </p:stCondLst>
                                        </p:cTn>
                                        <p:tgtEl>
                                          <p:spTgt spid="97287"/>
                                        </p:tgtEl>
                                        <p:attrNameLst>
                                          <p:attrName>style.visibility</p:attrName>
                                        </p:attrNameLst>
                                      </p:cBhvr>
                                      <p:to>
                                        <p:strVal val="hidden"/>
                                      </p:to>
                                    </p:set>
                                  </p:childTnLst>
                                </p:cTn>
                              </p:par>
                            </p:childTnLst>
                          </p:cTn>
                        </p:par>
                        <p:par>
                          <p:cTn id="27" fill="hold" nodeType="afterGroup">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7297"/>
                                        </p:tgtEl>
                                        <p:attrNameLst>
                                          <p:attrName>style.visibility</p:attrName>
                                        </p:attrNameLst>
                                      </p:cBhvr>
                                      <p:to>
                                        <p:strVal val="visible"/>
                                      </p:to>
                                    </p:set>
                                    <p:anim calcmode="lin" valueType="num">
                                      <p:cBhvr additive="base">
                                        <p:cTn id="30" dur="500" fill="hold"/>
                                        <p:tgtEl>
                                          <p:spTgt spid="97297"/>
                                        </p:tgtEl>
                                        <p:attrNameLst>
                                          <p:attrName>ppt_x</p:attrName>
                                        </p:attrNameLst>
                                      </p:cBhvr>
                                      <p:tavLst>
                                        <p:tav tm="0">
                                          <p:val>
                                            <p:strVal val="#ppt_x"/>
                                          </p:val>
                                        </p:tav>
                                        <p:tav tm="100000">
                                          <p:val>
                                            <p:strVal val="#ppt_x"/>
                                          </p:val>
                                        </p:tav>
                                      </p:tavLst>
                                    </p:anim>
                                    <p:anim calcmode="lin" valueType="num">
                                      <p:cBhvr additive="base">
                                        <p:cTn id="31" dur="500" fill="hold"/>
                                        <p:tgtEl>
                                          <p:spTgt spid="9729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xit" presetSubtype="4" fill="hold" grpId="1" nodeType="clickEffect">
                                  <p:stCondLst>
                                    <p:cond delay="0"/>
                                  </p:stCondLst>
                                  <p:childTnLst>
                                    <p:anim calcmode="lin" valueType="num">
                                      <p:cBhvr additive="base">
                                        <p:cTn id="35" dur="500"/>
                                        <p:tgtEl>
                                          <p:spTgt spid="97297"/>
                                        </p:tgtEl>
                                        <p:attrNameLst>
                                          <p:attrName>ppt_x</p:attrName>
                                        </p:attrNameLst>
                                      </p:cBhvr>
                                      <p:tavLst>
                                        <p:tav tm="0">
                                          <p:val>
                                            <p:strVal val="ppt_x"/>
                                          </p:val>
                                        </p:tav>
                                        <p:tav tm="100000">
                                          <p:val>
                                            <p:strVal val="ppt_x"/>
                                          </p:val>
                                        </p:tav>
                                      </p:tavLst>
                                    </p:anim>
                                    <p:anim calcmode="lin" valueType="num">
                                      <p:cBhvr additive="base">
                                        <p:cTn id="36" dur="500"/>
                                        <p:tgtEl>
                                          <p:spTgt spid="97297"/>
                                        </p:tgtEl>
                                        <p:attrNameLst>
                                          <p:attrName>ppt_y</p:attrName>
                                        </p:attrNameLst>
                                      </p:cBhvr>
                                      <p:tavLst>
                                        <p:tav tm="0">
                                          <p:val>
                                            <p:strVal val="ppt_y"/>
                                          </p:val>
                                        </p:tav>
                                        <p:tav tm="100000">
                                          <p:val>
                                            <p:strVal val="1+ppt_h/2"/>
                                          </p:val>
                                        </p:tav>
                                      </p:tavLst>
                                    </p:anim>
                                    <p:set>
                                      <p:cBhvr>
                                        <p:cTn id="37" dur="1" fill="hold">
                                          <p:stCondLst>
                                            <p:cond delay="499"/>
                                          </p:stCondLst>
                                        </p:cTn>
                                        <p:tgtEl>
                                          <p:spTgt spid="97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6" grpId="0" animBg="1"/>
      <p:bldP spid="97287" grpId="0" animBg="1"/>
      <p:bldP spid="97297" grpId="0" animBg="1"/>
      <p:bldP spid="9729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1272674" y="1672318"/>
            <a:ext cx="6598500" cy="857400"/>
          </a:xfrm>
        </p:spPr>
        <p:txBody>
          <a:bodyPr/>
          <a:lstStyle/>
          <a:p>
            <a:pPr eaLnBrk="1" hangingPunct="1"/>
            <a:r>
              <a:rPr lang="en-US" altLang="it-IT" sz="2700" dirty="0">
                <a:solidFill>
                  <a:schemeClr val="tx2">
                    <a:lumMod val="75000"/>
                  </a:schemeClr>
                </a:solidFill>
                <a:latin typeface="Arial" panose="020B0604020202020204" pitchFamily="34" charset="0"/>
                <a:cs typeface="Arial" panose="020B0604020202020204" pitchFamily="34" charset="0"/>
              </a:rPr>
              <a:t>Deduction as Eco-Cognitive Immunization</a:t>
            </a:r>
            <a:endParaRPr lang="en-US" altLang="it-IT" sz="21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09" y="1408869"/>
            <a:ext cx="6857031" cy="101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06109" y="2529718"/>
            <a:ext cx="8131629" cy="2492990"/>
          </a:xfrm>
          <a:prstGeom prst="rect">
            <a:avLst/>
          </a:prstGeom>
          <a:noFill/>
        </p:spPr>
        <p:txBody>
          <a:bodyPr wrap="square" rtlCol="0">
            <a:spAutoFit/>
          </a:bodyPr>
          <a:lstStyle/>
          <a:p>
            <a:pPr algn="just"/>
            <a:r>
              <a:rPr lang="en-US" dirty="0">
                <a:solidFill>
                  <a:schemeClr val="bg1"/>
                </a:solidFill>
                <a:latin typeface="Montserrat" panose="00000500000000000000" pitchFamily="2" charset="0"/>
                <a:cs typeface="Arial" panose="020B0604020202020204" pitchFamily="34" charset="0"/>
              </a:rPr>
              <a:t>1. In syllogistic theory local/environmental cognitive factors - external to the inferential process, regarding users/reasoners, are given up. Accordingly, a logic gets consequence right if it is right for sets of sentences taken without reference to </a:t>
            </a:r>
            <a:r>
              <a:rPr lang="en-US" b="1" dirty="0">
                <a:solidFill>
                  <a:schemeClr val="bg1"/>
                </a:solidFill>
                <a:latin typeface="Montserrat" panose="00000500000000000000" pitchFamily="2" charset="0"/>
                <a:cs typeface="Arial" panose="020B0604020202020204" pitchFamily="34" charset="0"/>
              </a:rPr>
              <a:t>factors of speaker-use and other pragmatic considerations. </a:t>
            </a:r>
          </a:p>
          <a:p>
            <a:pPr marL="257175" indent="-257175" algn="just">
              <a:buAutoNum type="arabicPeriod"/>
            </a:pPr>
            <a:endParaRPr lang="en-US" b="1" dirty="0">
              <a:solidFill>
                <a:schemeClr val="bg1"/>
              </a:solidFill>
              <a:latin typeface="Montserrat" panose="00000500000000000000" pitchFamily="2" charset="0"/>
              <a:cs typeface="Arial" panose="020B0604020202020204" pitchFamily="34" charset="0"/>
            </a:endParaRPr>
          </a:p>
          <a:p>
            <a:pPr algn="just"/>
            <a:r>
              <a:rPr lang="en-US" dirty="0">
                <a:solidFill>
                  <a:schemeClr val="bg1"/>
                </a:solidFill>
                <a:latin typeface="Montserrat" panose="00000500000000000000" pitchFamily="2" charset="0"/>
                <a:cs typeface="Arial" panose="020B0604020202020204" pitchFamily="34" charset="0"/>
              </a:rPr>
              <a:t>2. Syllogism</a:t>
            </a:r>
            <a:r>
              <a:rPr lang="en-US" b="1" dirty="0">
                <a:solidFill>
                  <a:schemeClr val="bg1"/>
                </a:solidFill>
                <a:latin typeface="Montserrat" panose="00000500000000000000" pitchFamily="2" charset="0"/>
                <a:cs typeface="Arial" panose="020B0604020202020204" pitchFamily="34" charset="0"/>
              </a:rPr>
              <a:t> is </a:t>
            </a:r>
            <a:r>
              <a:rPr lang="en-US" dirty="0">
                <a:solidFill>
                  <a:schemeClr val="bg1"/>
                </a:solidFill>
                <a:latin typeface="Montserrat" panose="00000500000000000000" pitchFamily="2" charset="0"/>
                <a:cs typeface="Arial" panose="020B0604020202020204" pitchFamily="34" charset="0"/>
              </a:rPr>
              <a:t>considered as a context-free sequence of (on most accounts) three categorical propositions. </a:t>
            </a:r>
          </a:p>
          <a:p>
            <a:pPr algn="just"/>
            <a:endParaRPr lang="en-US" dirty="0">
              <a:solidFill>
                <a:schemeClr val="bg1"/>
              </a:solidFill>
              <a:latin typeface="Montserrat" panose="00000500000000000000" pitchFamily="2" charset="0"/>
              <a:cs typeface="Arial" panose="020B0604020202020204" pitchFamily="34" charset="0"/>
            </a:endParaRPr>
          </a:p>
          <a:p>
            <a:pPr algn="just"/>
            <a:r>
              <a:rPr lang="en-US" dirty="0">
                <a:solidFill>
                  <a:schemeClr val="bg1"/>
                </a:solidFill>
                <a:latin typeface="Montserrat" panose="00000500000000000000" pitchFamily="2" charset="0"/>
                <a:cs typeface="Arial" panose="020B0604020202020204" pitchFamily="34" charset="0"/>
              </a:rPr>
              <a:t>3. Aristotle himself expressly contends that the </a:t>
            </a:r>
            <a:r>
              <a:rPr lang="en-US" b="1" dirty="0">
                <a:solidFill>
                  <a:schemeClr val="bg1"/>
                </a:solidFill>
                <a:latin typeface="Montserrat" panose="00000500000000000000" pitchFamily="2" charset="0"/>
                <a:cs typeface="Arial" panose="020B0604020202020204" pitchFamily="34" charset="0"/>
              </a:rPr>
              <a:t>necessity </a:t>
            </a:r>
            <a:r>
              <a:rPr lang="en-US" dirty="0">
                <a:solidFill>
                  <a:schemeClr val="bg1"/>
                </a:solidFill>
                <a:latin typeface="Montserrat" panose="00000500000000000000" pitchFamily="2" charset="0"/>
                <a:cs typeface="Arial" panose="020B0604020202020204" pitchFamily="34" charset="0"/>
              </a:rPr>
              <a:t>of this kind of reasoning is related to the circumstance that “no further term from outside is needed”, in sum syllogism is the fruit of a kind of </a:t>
            </a:r>
            <a:r>
              <a:rPr lang="en-US" b="1" dirty="0">
                <a:solidFill>
                  <a:schemeClr val="bg1"/>
                </a:solidFill>
                <a:latin typeface="Montserrat" panose="00000500000000000000" pitchFamily="2" charset="0"/>
                <a:cs typeface="Arial" panose="020B0604020202020204" pitchFamily="34" charset="0"/>
              </a:rPr>
              <a:t>eco-cognitive immunization</a:t>
            </a:r>
            <a:r>
              <a:rPr lang="en-US" sz="1600" dirty="0">
                <a:solidFill>
                  <a:schemeClr val="bg1"/>
                </a:solidFill>
                <a:latin typeface="Montserrat" panose="00000500000000000000" pitchFamily="2" charset="0"/>
                <a:cs typeface="Arial" panose="020B0604020202020204" pitchFamily="34" charset="0"/>
              </a:rPr>
              <a:t>.</a:t>
            </a:r>
            <a:endParaRPr lang="it-IT" sz="1600" dirty="0">
              <a:solidFill>
                <a:schemeClr val="bg1"/>
              </a:solidFill>
              <a:latin typeface="Montserrat" panose="000005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2D01624F-167D-69FB-4168-F6DBF642FC87}"/>
              </a:ext>
            </a:extLst>
          </p:cNvPr>
          <p:cNvSpPr txBox="1"/>
          <p:nvPr/>
        </p:nvSpPr>
        <p:spPr>
          <a:xfrm>
            <a:off x="939860" y="140883"/>
            <a:ext cx="7134617" cy="1200329"/>
          </a:xfrm>
          <a:prstGeom prst="rect">
            <a:avLst/>
          </a:prstGeom>
          <a:noFill/>
        </p:spPr>
        <p:txBody>
          <a:bodyPr wrap="square">
            <a:spAutoFit/>
          </a:bodyPr>
          <a:lstStyle/>
          <a:p>
            <a:pPr algn="ctr"/>
            <a:r>
              <a:rPr kumimoji="0" lang="en-US" altLang="it-IT" sz="3600" b="1" i="0" u="none" strike="noStrike" kern="1200" cap="none" spc="0" normalizeH="0" baseline="0" noProof="0" dirty="0">
                <a:ln>
                  <a:noFill/>
                </a:ln>
                <a:solidFill>
                  <a:schemeClr val="bg1"/>
                </a:solidFill>
                <a:effectLst/>
                <a:uLnTx/>
                <a:uFillTx/>
                <a:latin typeface="Montserrat" panose="00000500000000000000" pitchFamily="2" charset="0"/>
                <a:ea typeface="+mj-ea"/>
                <a:cs typeface="Arial" panose="020B0604020202020204" pitchFamily="34" charset="0"/>
              </a:rPr>
              <a:t>DEDUCTION AS ECO-COGNITIVE IMMUNIZATION</a:t>
            </a:r>
            <a:endParaRPr lang="en-US" b="1" dirty="0">
              <a:solidFill>
                <a:schemeClr val="bg1"/>
              </a:solidFill>
              <a:latin typeface="Montserrat" panose="00000500000000000000" pitchFamily="2"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522515" y="-7260"/>
            <a:ext cx="7968342" cy="857250"/>
          </a:xfrm>
        </p:spPr>
        <p:txBody>
          <a:bodyPr/>
          <a:lstStyle/>
          <a:p>
            <a:pPr eaLnBrk="1" hangingPunct="1"/>
            <a:r>
              <a:rPr lang="en-US" altLang="it-IT" sz="3200" dirty="0">
                <a:solidFill>
                  <a:schemeClr val="bg1"/>
                </a:solidFill>
                <a:latin typeface="Montserrat" panose="00000500000000000000" pitchFamily="2" charset="0"/>
                <a:cs typeface="Arial" panose="020B0604020202020204" pitchFamily="34" charset="0"/>
              </a:rPr>
              <a:t>SITUATEDNESS: TRUTH CREATIVITY</a:t>
            </a:r>
          </a:p>
        </p:txBody>
      </p:sp>
      <p:sp>
        <p:nvSpPr>
          <p:cNvPr id="13315" name="CasellaDiTesto 2"/>
          <p:cNvSpPr txBox="1">
            <a:spLocks noChangeArrowheads="1"/>
          </p:cNvSpPr>
          <p:nvPr/>
        </p:nvSpPr>
        <p:spPr bwMode="auto">
          <a:xfrm>
            <a:off x="1357225" y="570615"/>
            <a:ext cx="6428168"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sto MT" pitchFamily="18" charset="0"/>
                <a:cs typeface="Arial" charset="0"/>
              </a:defRPr>
            </a:lvl1pPr>
            <a:lvl2pPr marL="742950" indent="-285750" eaLnBrk="0" hangingPunct="0">
              <a:defRPr>
                <a:solidFill>
                  <a:schemeClr val="tx1"/>
                </a:solidFill>
                <a:latin typeface="Calisto MT" pitchFamily="18" charset="0"/>
                <a:cs typeface="Arial" charset="0"/>
              </a:defRPr>
            </a:lvl2pPr>
            <a:lvl3pPr marL="1143000" indent="-228600" eaLnBrk="0" hangingPunct="0">
              <a:defRPr>
                <a:solidFill>
                  <a:schemeClr val="tx1"/>
                </a:solidFill>
                <a:latin typeface="Calisto MT" pitchFamily="18" charset="0"/>
                <a:cs typeface="Arial" charset="0"/>
              </a:defRPr>
            </a:lvl3pPr>
            <a:lvl4pPr marL="1600200" indent="-228600" eaLnBrk="0" hangingPunct="0">
              <a:defRPr>
                <a:solidFill>
                  <a:schemeClr val="tx1"/>
                </a:solidFill>
                <a:latin typeface="Calisto MT" pitchFamily="18" charset="0"/>
                <a:cs typeface="Arial" charset="0"/>
              </a:defRPr>
            </a:lvl4pPr>
            <a:lvl5pPr marL="2057400" indent="-228600" eaLnBrk="0" hangingPunct="0">
              <a:defRPr>
                <a:solidFill>
                  <a:schemeClr val="tx1"/>
                </a:solidFill>
                <a:latin typeface="Calisto MT" pitchFamily="18" charset="0"/>
                <a:cs typeface="Arial" charset="0"/>
              </a:defRPr>
            </a:lvl5pPr>
            <a:lvl6pPr marL="2514600" indent="-228600" eaLnBrk="0" fontAlgn="base" hangingPunct="0">
              <a:spcBef>
                <a:spcPct val="0"/>
              </a:spcBef>
              <a:spcAft>
                <a:spcPct val="0"/>
              </a:spcAft>
              <a:defRPr>
                <a:solidFill>
                  <a:schemeClr val="tx1"/>
                </a:solidFill>
                <a:latin typeface="Calisto MT" pitchFamily="18" charset="0"/>
                <a:cs typeface="Arial" charset="0"/>
              </a:defRPr>
            </a:lvl6pPr>
            <a:lvl7pPr marL="2971800" indent="-228600" eaLnBrk="0" fontAlgn="base" hangingPunct="0">
              <a:spcBef>
                <a:spcPct val="0"/>
              </a:spcBef>
              <a:spcAft>
                <a:spcPct val="0"/>
              </a:spcAft>
              <a:defRPr>
                <a:solidFill>
                  <a:schemeClr val="tx1"/>
                </a:solidFill>
                <a:latin typeface="Calisto MT" pitchFamily="18" charset="0"/>
                <a:cs typeface="Arial" charset="0"/>
              </a:defRPr>
            </a:lvl7pPr>
            <a:lvl8pPr marL="3429000" indent="-228600" eaLnBrk="0" fontAlgn="base" hangingPunct="0">
              <a:spcBef>
                <a:spcPct val="0"/>
              </a:spcBef>
              <a:spcAft>
                <a:spcPct val="0"/>
              </a:spcAft>
              <a:defRPr>
                <a:solidFill>
                  <a:schemeClr val="tx1"/>
                </a:solidFill>
                <a:latin typeface="Calisto MT" pitchFamily="18" charset="0"/>
                <a:cs typeface="Arial" charset="0"/>
              </a:defRPr>
            </a:lvl8pPr>
            <a:lvl9pPr marL="3886200" indent="-228600" eaLnBrk="0" fontAlgn="base" hangingPunct="0">
              <a:spcBef>
                <a:spcPct val="0"/>
              </a:spcBef>
              <a:spcAft>
                <a:spcPct val="0"/>
              </a:spcAft>
              <a:defRPr>
                <a:solidFill>
                  <a:schemeClr val="tx1"/>
                </a:solidFill>
                <a:latin typeface="Calisto MT" pitchFamily="18" charset="0"/>
                <a:cs typeface="Arial" charset="0"/>
              </a:defRPr>
            </a:lvl9pPr>
          </a:lstStyle>
          <a:p>
            <a:pPr eaLnBrk="1" hangingPunct="1"/>
            <a:endParaRPr lang="en-US" altLang="it-IT" sz="1050" dirty="0">
              <a:latin typeface="Arial" panose="020B0604020202020204" pitchFamily="34" charset="0"/>
              <a:cs typeface="Arial" panose="020B0604020202020204" pitchFamily="34" charset="0"/>
            </a:endParaRPr>
          </a:p>
          <a:p>
            <a:pPr eaLnBrk="1" hangingPunct="1"/>
            <a:r>
              <a:rPr lang="en-US" altLang="it-IT" sz="1500" b="1" dirty="0">
                <a:solidFill>
                  <a:schemeClr val="bg1"/>
                </a:solidFill>
                <a:latin typeface="Montserrat" panose="00000500000000000000" pitchFamily="2" charset="0"/>
                <a:cs typeface="Arial" panose="020B0604020202020204" pitchFamily="34" charset="0"/>
              </a:rPr>
              <a:t>Abduction is related to local, pragmatic, user-sensitive factors associated to </a:t>
            </a:r>
            <a:r>
              <a:rPr lang="en-US" altLang="it-IT" sz="1500" b="1" dirty="0" err="1">
                <a:solidFill>
                  <a:schemeClr val="bg1"/>
                </a:solidFill>
                <a:latin typeface="Montserrat" panose="00000500000000000000" pitchFamily="2" charset="0"/>
                <a:cs typeface="Arial" panose="020B0604020202020204" pitchFamily="34" charset="0"/>
              </a:rPr>
              <a:t>situatedness</a:t>
            </a:r>
            <a:r>
              <a:rPr lang="en-US" altLang="it-IT" sz="1500" b="1" dirty="0">
                <a:solidFill>
                  <a:schemeClr val="bg1"/>
                </a:solidFill>
                <a:latin typeface="Montserrat" panose="00000500000000000000" pitchFamily="2" charset="0"/>
                <a:cs typeface="Arial" panose="020B0604020202020204" pitchFamily="34" charset="0"/>
              </a:rPr>
              <a:t>, that is to factors that are subject to the influence of strong eco-cognitive constraints and chances. Aristotle:</a:t>
            </a:r>
          </a:p>
          <a:p>
            <a:pPr marL="342900" indent="-342900" eaLnBrk="1" hangingPunct="1">
              <a:buAutoNum type="arabicPeriod"/>
            </a:pPr>
            <a:endParaRPr lang="en-US" altLang="it-IT" sz="1800" dirty="0">
              <a:latin typeface="Arial" panose="020B0604020202020204" pitchFamily="34" charset="0"/>
              <a:cs typeface="Arial" panose="020B0604020202020204" pitchFamily="34" charset="0"/>
            </a:endParaRPr>
          </a:p>
          <a:p>
            <a:pPr eaLnBrk="1" hangingPunct="1"/>
            <a:endParaRPr lang="en-US" altLang="it-IT"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501" y="1704374"/>
            <a:ext cx="6012656" cy="328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ttore 2 4"/>
          <p:cNvCxnSpPr/>
          <p:nvPr/>
        </p:nvCxnSpPr>
        <p:spPr>
          <a:xfrm flipH="1">
            <a:off x="6623483" y="2660709"/>
            <a:ext cx="1336696" cy="757393"/>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730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28650" y="1398155"/>
            <a:ext cx="8082643" cy="3416320"/>
          </a:xfrm>
          <a:prstGeom prst="rect">
            <a:avLst/>
          </a:prstGeom>
        </p:spPr>
        <p:txBody>
          <a:bodyPr wrap="square">
            <a:spAutoFit/>
          </a:bodyPr>
          <a:lstStyle/>
          <a:p>
            <a:pPr algn="ctr"/>
            <a:r>
              <a:rPr lang="en-US" sz="1800" b="1" dirty="0">
                <a:solidFill>
                  <a:schemeClr val="bg1"/>
                </a:solidFill>
                <a:latin typeface="Montserrat" panose="00000500000000000000" pitchFamily="2" charset="0"/>
                <a:cs typeface="Arial" panose="020B0604020202020204" pitchFamily="34" charset="0"/>
              </a:rPr>
              <a:t>In </a:t>
            </a:r>
            <a:r>
              <a:rPr lang="en-US" sz="1800" b="1" dirty="0">
                <a:solidFill>
                  <a:schemeClr val="accent2"/>
                </a:solidFill>
                <a:latin typeface="Montserrat" panose="00000500000000000000" pitchFamily="2" charset="0"/>
                <a:cs typeface="Arial" panose="020B0604020202020204" pitchFamily="34" charset="0"/>
              </a:rPr>
              <a:t>human</a:t>
            </a:r>
            <a:r>
              <a:rPr lang="en-US" sz="1800" b="1" dirty="0">
                <a:solidFill>
                  <a:schemeClr val="bg1"/>
                </a:solidFill>
                <a:latin typeface="Montserrat" panose="00000500000000000000" pitchFamily="2" charset="0"/>
                <a:cs typeface="Arial" panose="020B0604020202020204" pitchFamily="34" charset="0"/>
              </a:rPr>
              <a:t> scientific discovery it is common to recur to disparate external models to make analogies or to favor other cognitive strategies (prediction, simplification, confirmation, etc.) to support the abductive creative process, as I explained in</a:t>
            </a:r>
          </a:p>
          <a:p>
            <a:pPr algn="ctr"/>
            <a:br>
              <a:rPr lang="en-US" sz="1800" b="1" dirty="0">
                <a:solidFill>
                  <a:schemeClr val="bg1"/>
                </a:solidFill>
                <a:latin typeface="Montserrat" panose="00000500000000000000" pitchFamily="2" charset="0"/>
              </a:rPr>
            </a:br>
            <a:r>
              <a:rPr lang="en-US" sz="1800" b="1" i="1" dirty="0">
                <a:solidFill>
                  <a:schemeClr val="bg1"/>
                </a:solidFill>
                <a:latin typeface="Montserrat" panose="00000500000000000000" pitchFamily="2" charset="0"/>
              </a:rPr>
              <a:t>The Abductive Structure of Scientific Creativity </a:t>
            </a:r>
            <a:r>
              <a:rPr lang="en-US" sz="1800" b="1" dirty="0">
                <a:solidFill>
                  <a:schemeClr val="bg1"/>
                </a:solidFill>
                <a:latin typeface="Montserrat" panose="00000500000000000000" pitchFamily="2" charset="0"/>
              </a:rPr>
              <a:t>(2017).</a:t>
            </a:r>
          </a:p>
          <a:p>
            <a:pPr algn="ctr"/>
            <a:br>
              <a:rPr lang="en-US" sz="1800" b="1" dirty="0">
                <a:solidFill>
                  <a:schemeClr val="bg1"/>
                </a:solidFill>
                <a:latin typeface="Montserrat" panose="00000500000000000000" pitchFamily="2" charset="0"/>
              </a:rPr>
            </a:br>
            <a:r>
              <a:rPr lang="it-IT" sz="1800" b="1" dirty="0">
                <a:solidFill>
                  <a:schemeClr val="bg1"/>
                </a:solidFill>
                <a:latin typeface="Montserrat" panose="00000500000000000000" pitchFamily="2" charset="0"/>
              </a:rPr>
              <a:t>I </a:t>
            </a:r>
            <a:r>
              <a:rPr lang="it-IT" sz="1800" b="1" dirty="0" err="1">
                <a:solidFill>
                  <a:schemeClr val="bg1"/>
                </a:solidFill>
                <a:latin typeface="Montserrat" panose="00000500000000000000" pitchFamily="2" charset="0"/>
              </a:rPr>
              <a:t>contend</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that</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scientific</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discovery</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is</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characterized</a:t>
            </a:r>
            <a:r>
              <a:rPr lang="it-IT" sz="1800" b="1" dirty="0">
                <a:solidFill>
                  <a:schemeClr val="bg1"/>
                </a:solidFill>
                <a:latin typeface="Montserrat" panose="00000500000000000000" pitchFamily="2" charset="0"/>
              </a:rPr>
              <a:t> by a </a:t>
            </a:r>
            <a:r>
              <a:rPr lang="it-IT" sz="1800" b="1" dirty="0" err="1">
                <a:solidFill>
                  <a:schemeClr val="bg1"/>
                </a:solidFill>
                <a:latin typeface="Montserrat" panose="00000500000000000000" pitchFamily="2" charset="0"/>
              </a:rPr>
              <a:t>maximization</a:t>
            </a:r>
            <a:r>
              <a:rPr lang="it-IT" sz="1800" b="1" dirty="0">
                <a:solidFill>
                  <a:schemeClr val="bg1"/>
                </a:solidFill>
                <a:latin typeface="Montserrat" panose="00000500000000000000" pitchFamily="2" charset="0"/>
              </a:rPr>
              <a:t> of eco-cognitive </a:t>
            </a:r>
            <a:r>
              <a:rPr lang="it-IT" sz="1800" b="1" dirty="0" err="1">
                <a:solidFill>
                  <a:schemeClr val="bg1"/>
                </a:solidFill>
                <a:latin typeface="Montserrat" panose="00000500000000000000" pitchFamily="2" charset="0"/>
              </a:rPr>
              <a:t>openness</a:t>
            </a:r>
            <a:r>
              <a:rPr lang="it-IT" sz="1800" b="1" dirty="0">
                <a:solidFill>
                  <a:schemeClr val="bg1"/>
                </a:solidFill>
                <a:latin typeface="Montserrat" panose="00000500000000000000" pitchFamily="2" charset="0"/>
              </a:rPr>
              <a:t> and </a:t>
            </a:r>
            <a:r>
              <a:rPr lang="it-IT" sz="1800" b="1" dirty="0" err="1">
                <a:solidFill>
                  <a:schemeClr val="bg1"/>
                </a:solidFill>
                <a:latin typeface="Montserrat" panose="00000500000000000000" pitchFamily="2" charset="0"/>
              </a:rPr>
              <a:t>situatedness</a:t>
            </a:r>
            <a:r>
              <a:rPr lang="it-IT" sz="1800" b="1" dirty="0">
                <a:solidFill>
                  <a:schemeClr val="bg1"/>
                </a:solidFill>
                <a:latin typeface="Montserrat" panose="00000500000000000000" pitchFamily="2" charset="0"/>
              </a:rPr>
              <a:t>.</a:t>
            </a:r>
          </a:p>
          <a:p>
            <a:pPr algn="ctr"/>
            <a:r>
              <a:rPr lang="it-IT" sz="1800" b="1" dirty="0" err="1">
                <a:solidFill>
                  <a:schemeClr val="bg1"/>
                </a:solidFill>
                <a:latin typeface="Montserrat" panose="00000500000000000000" pitchFamily="2" charset="0"/>
              </a:rPr>
              <a:t>Enhancing</a:t>
            </a:r>
            <a:r>
              <a:rPr lang="it-IT" sz="1800" b="1" dirty="0">
                <a:solidFill>
                  <a:schemeClr val="bg1"/>
                </a:solidFill>
                <a:latin typeface="Montserrat" panose="00000500000000000000" pitchFamily="2" charset="0"/>
              </a:rPr>
              <a:t> </a:t>
            </a:r>
            <a:r>
              <a:rPr lang="it-IT" sz="1800" b="1" dirty="0" err="1">
                <a:solidFill>
                  <a:schemeClr val="accent2"/>
                </a:solidFill>
                <a:latin typeface="Montserrat" panose="00000500000000000000" pitchFamily="2" charset="0"/>
              </a:rPr>
              <a:t>diagnosticability</a:t>
            </a:r>
            <a:r>
              <a:rPr lang="it-IT" sz="1800" b="1" dirty="0">
                <a:solidFill>
                  <a:schemeClr val="accent2"/>
                </a:solidFill>
                <a:latin typeface="Montserrat" panose="00000500000000000000" pitchFamily="2" charset="0"/>
              </a:rPr>
              <a:t> </a:t>
            </a:r>
            <a:r>
              <a:rPr lang="it-IT" sz="1800" b="1" dirty="0">
                <a:solidFill>
                  <a:schemeClr val="bg1"/>
                </a:solidFill>
                <a:latin typeface="Montserrat" panose="00000500000000000000" pitchFamily="2" charset="0"/>
              </a:rPr>
              <a:t>and </a:t>
            </a:r>
            <a:r>
              <a:rPr lang="it-IT" sz="1800" b="1" dirty="0" err="1">
                <a:solidFill>
                  <a:schemeClr val="bg1"/>
                </a:solidFill>
                <a:latin typeface="Montserrat" panose="00000500000000000000" pitchFamily="2" charset="0"/>
              </a:rPr>
              <a:t>discoverability</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is</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fundamental</a:t>
            </a:r>
            <a:r>
              <a:rPr lang="it-IT" sz="1800" b="1" dirty="0">
                <a:solidFill>
                  <a:schemeClr val="bg1"/>
                </a:solidFill>
                <a:latin typeface="Montserrat" panose="00000500000000000000" pitchFamily="2" charset="0"/>
              </a:rPr>
              <a:t>.</a:t>
            </a:r>
            <a:r>
              <a:rPr lang="en-US" sz="1800" b="1" dirty="0">
                <a:solidFill>
                  <a:schemeClr val="bg1"/>
                </a:solidFill>
                <a:latin typeface="Montserrat" panose="00000500000000000000" pitchFamily="2" charset="0"/>
              </a:rPr>
              <a:t> </a:t>
            </a:r>
            <a:br>
              <a:rPr lang="en-US" sz="1800" b="1" dirty="0">
                <a:solidFill>
                  <a:schemeClr val="bg1"/>
                </a:solidFill>
                <a:latin typeface="Montserrat" panose="00000500000000000000" pitchFamily="2" charset="0"/>
              </a:rPr>
            </a:br>
            <a:br>
              <a:rPr lang="en-US" sz="1800" b="1" dirty="0">
                <a:solidFill>
                  <a:schemeClr val="bg1"/>
                </a:solidFill>
                <a:latin typeface="Montserrat" panose="00000500000000000000" pitchFamily="2" charset="0"/>
              </a:rPr>
            </a:br>
            <a:r>
              <a:rPr lang="en-US" sz="1800" b="1" dirty="0">
                <a:solidFill>
                  <a:schemeClr val="bg1"/>
                </a:solidFill>
                <a:latin typeface="Montserrat" panose="00000500000000000000" pitchFamily="2" charset="0"/>
              </a:rPr>
              <a:t>.</a:t>
            </a:r>
            <a:endParaRPr lang="it-IT" sz="1800" dirty="0">
              <a:solidFill>
                <a:schemeClr val="bg1"/>
              </a:solidFill>
              <a:latin typeface="Montserrat" panose="00000500000000000000" pitchFamily="2" charset="0"/>
              <a:cs typeface="Arial" panose="020B0604020202020204" pitchFamily="34" charset="0"/>
            </a:endParaRPr>
          </a:p>
        </p:txBody>
      </p:sp>
      <p:sp>
        <p:nvSpPr>
          <p:cNvPr id="4" name="Titolo 1"/>
          <p:cNvSpPr txBox="1">
            <a:spLocks/>
          </p:cNvSpPr>
          <p:nvPr/>
        </p:nvSpPr>
        <p:spPr>
          <a:xfrm>
            <a:off x="1485900" y="0"/>
            <a:ext cx="6172200" cy="857250"/>
          </a:xfrm>
          <a:prstGeom prst="rect">
            <a:avLst/>
          </a:prstGeom>
        </p:spPr>
        <p:txBody>
          <a:bodyPr/>
          <a:lstStyle>
            <a:lvl1pPr algn="ctr" rtl="0" eaLnBrk="0" fontAlgn="base" hangingPunct="0">
              <a:spcBef>
                <a:spcPct val="0"/>
              </a:spcBef>
              <a:spcAft>
                <a:spcPct val="0"/>
              </a:spcAft>
              <a:defRPr sz="4600" kern="12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pitchFamily="18" charset="0"/>
              </a:defRPr>
            </a:lvl2pPr>
            <a:lvl3pPr algn="ctr" rtl="0" eaLnBrk="0" fontAlgn="base" hangingPunct="0">
              <a:spcBef>
                <a:spcPct val="0"/>
              </a:spcBef>
              <a:spcAft>
                <a:spcPct val="0"/>
              </a:spcAft>
              <a:defRPr sz="4600">
                <a:solidFill>
                  <a:schemeClr val="bg1"/>
                </a:solidFill>
                <a:latin typeface="Calisto MT" pitchFamily="18" charset="0"/>
              </a:defRPr>
            </a:lvl3pPr>
            <a:lvl4pPr algn="ctr" rtl="0" eaLnBrk="0" fontAlgn="base" hangingPunct="0">
              <a:spcBef>
                <a:spcPct val="0"/>
              </a:spcBef>
              <a:spcAft>
                <a:spcPct val="0"/>
              </a:spcAft>
              <a:defRPr sz="4600">
                <a:solidFill>
                  <a:schemeClr val="bg1"/>
                </a:solidFill>
                <a:latin typeface="Calisto MT" pitchFamily="18" charset="0"/>
              </a:defRPr>
            </a:lvl4pPr>
            <a:lvl5pPr algn="ctr" rtl="0" eaLnBrk="0" fontAlgn="base" hangingPunct="0">
              <a:spcBef>
                <a:spcPct val="0"/>
              </a:spcBef>
              <a:spcAft>
                <a:spcPct val="0"/>
              </a:spcAft>
              <a:defRPr sz="4600">
                <a:solidFill>
                  <a:schemeClr val="bg1"/>
                </a:solidFill>
                <a:latin typeface="Calisto MT" pitchFamily="18" charset="0"/>
              </a:defRPr>
            </a:lvl5pPr>
            <a:lvl6pPr marL="457200" algn="ctr" rtl="0" fontAlgn="base">
              <a:spcBef>
                <a:spcPct val="0"/>
              </a:spcBef>
              <a:spcAft>
                <a:spcPct val="0"/>
              </a:spcAft>
              <a:defRPr sz="4600">
                <a:solidFill>
                  <a:schemeClr val="bg1"/>
                </a:solidFill>
                <a:latin typeface="Calisto MT" pitchFamily="18" charset="0"/>
              </a:defRPr>
            </a:lvl6pPr>
            <a:lvl7pPr marL="914400" algn="ctr" rtl="0" fontAlgn="base">
              <a:spcBef>
                <a:spcPct val="0"/>
              </a:spcBef>
              <a:spcAft>
                <a:spcPct val="0"/>
              </a:spcAft>
              <a:defRPr sz="4600">
                <a:solidFill>
                  <a:schemeClr val="bg1"/>
                </a:solidFill>
                <a:latin typeface="Calisto MT" pitchFamily="18" charset="0"/>
              </a:defRPr>
            </a:lvl7pPr>
            <a:lvl8pPr marL="1371600" algn="ctr" rtl="0" fontAlgn="base">
              <a:spcBef>
                <a:spcPct val="0"/>
              </a:spcBef>
              <a:spcAft>
                <a:spcPct val="0"/>
              </a:spcAft>
              <a:defRPr sz="4600">
                <a:solidFill>
                  <a:schemeClr val="bg1"/>
                </a:solidFill>
                <a:latin typeface="Calisto MT" pitchFamily="18" charset="0"/>
              </a:defRPr>
            </a:lvl8pPr>
            <a:lvl9pPr marL="1828800" algn="ctr" rtl="0" fontAlgn="base">
              <a:spcBef>
                <a:spcPct val="0"/>
              </a:spcBef>
              <a:spcAft>
                <a:spcPct val="0"/>
              </a:spcAft>
              <a:defRPr sz="4600">
                <a:solidFill>
                  <a:schemeClr val="bg1"/>
                </a:solidFill>
                <a:latin typeface="Calisto MT" pitchFamily="18" charset="0"/>
              </a:defRPr>
            </a:lvl9pPr>
          </a:lstStyle>
          <a:p>
            <a:r>
              <a:rPr lang="en-US" sz="2100" dirty="0">
                <a:solidFill>
                  <a:srgbClr val="002060"/>
                </a:solidFill>
                <a:latin typeface="Century Gothic" panose="020B0502020202020204" pitchFamily="34" charset="0"/>
                <a:cs typeface="Arial" panose="020B0604020202020204" pitchFamily="34" charset="0"/>
              </a:rPr>
              <a:t> </a:t>
            </a:r>
          </a:p>
        </p:txBody>
      </p:sp>
      <p:sp>
        <p:nvSpPr>
          <p:cNvPr id="7" name="Titolo 1">
            <a:extLst>
              <a:ext uri="{FF2B5EF4-FFF2-40B4-BE49-F238E27FC236}">
                <a16:creationId xmlns:a16="http://schemas.microsoft.com/office/drawing/2014/main" id="{CDD47610-A1EE-4372-AB89-444B883B2382}"/>
              </a:ext>
            </a:extLst>
          </p:cNvPr>
          <p:cNvSpPr txBox="1">
            <a:spLocks/>
          </p:cNvSpPr>
          <p:nvPr/>
        </p:nvSpPr>
        <p:spPr>
          <a:xfrm>
            <a:off x="955221" y="92207"/>
            <a:ext cx="7421336" cy="857250"/>
          </a:xfrm>
          <a:prstGeom prst="rect">
            <a:avLst/>
          </a:prstGeom>
        </p:spPr>
        <p:txBody>
          <a:bodyPr/>
          <a:lstStyle>
            <a:lvl1pPr algn="ctr" rtl="0" eaLnBrk="0" fontAlgn="base" hangingPunct="0">
              <a:spcBef>
                <a:spcPct val="0"/>
              </a:spcBef>
              <a:spcAft>
                <a:spcPct val="0"/>
              </a:spcAft>
              <a:defRPr sz="4600" kern="12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pitchFamily="18" charset="0"/>
              </a:defRPr>
            </a:lvl2pPr>
            <a:lvl3pPr algn="ctr" rtl="0" eaLnBrk="0" fontAlgn="base" hangingPunct="0">
              <a:spcBef>
                <a:spcPct val="0"/>
              </a:spcBef>
              <a:spcAft>
                <a:spcPct val="0"/>
              </a:spcAft>
              <a:defRPr sz="4600">
                <a:solidFill>
                  <a:schemeClr val="bg1"/>
                </a:solidFill>
                <a:latin typeface="Calisto MT" pitchFamily="18" charset="0"/>
              </a:defRPr>
            </a:lvl3pPr>
            <a:lvl4pPr algn="ctr" rtl="0" eaLnBrk="0" fontAlgn="base" hangingPunct="0">
              <a:spcBef>
                <a:spcPct val="0"/>
              </a:spcBef>
              <a:spcAft>
                <a:spcPct val="0"/>
              </a:spcAft>
              <a:defRPr sz="4600">
                <a:solidFill>
                  <a:schemeClr val="bg1"/>
                </a:solidFill>
                <a:latin typeface="Calisto MT" pitchFamily="18" charset="0"/>
              </a:defRPr>
            </a:lvl4pPr>
            <a:lvl5pPr algn="ctr" rtl="0" eaLnBrk="0" fontAlgn="base" hangingPunct="0">
              <a:spcBef>
                <a:spcPct val="0"/>
              </a:spcBef>
              <a:spcAft>
                <a:spcPct val="0"/>
              </a:spcAft>
              <a:defRPr sz="4600">
                <a:solidFill>
                  <a:schemeClr val="bg1"/>
                </a:solidFill>
                <a:latin typeface="Calisto MT" pitchFamily="18" charset="0"/>
              </a:defRPr>
            </a:lvl5pPr>
            <a:lvl6pPr marL="457200" algn="ctr" rtl="0" fontAlgn="base">
              <a:spcBef>
                <a:spcPct val="0"/>
              </a:spcBef>
              <a:spcAft>
                <a:spcPct val="0"/>
              </a:spcAft>
              <a:defRPr sz="4600">
                <a:solidFill>
                  <a:schemeClr val="bg1"/>
                </a:solidFill>
                <a:latin typeface="Calisto MT" pitchFamily="18" charset="0"/>
              </a:defRPr>
            </a:lvl6pPr>
            <a:lvl7pPr marL="914400" algn="ctr" rtl="0" fontAlgn="base">
              <a:spcBef>
                <a:spcPct val="0"/>
              </a:spcBef>
              <a:spcAft>
                <a:spcPct val="0"/>
              </a:spcAft>
              <a:defRPr sz="4600">
                <a:solidFill>
                  <a:schemeClr val="bg1"/>
                </a:solidFill>
                <a:latin typeface="Calisto MT" pitchFamily="18" charset="0"/>
              </a:defRPr>
            </a:lvl7pPr>
            <a:lvl8pPr marL="1371600" algn="ctr" rtl="0" fontAlgn="base">
              <a:spcBef>
                <a:spcPct val="0"/>
              </a:spcBef>
              <a:spcAft>
                <a:spcPct val="0"/>
              </a:spcAft>
              <a:defRPr sz="4600">
                <a:solidFill>
                  <a:schemeClr val="bg1"/>
                </a:solidFill>
                <a:latin typeface="Calisto MT" pitchFamily="18" charset="0"/>
              </a:defRPr>
            </a:lvl8pPr>
            <a:lvl9pPr marL="1828800" algn="ctr" rtl="0" fontAlgn="base">
              <a:spcBef>
                <a:spcPct val="0"/>
              </a:spcBef>
              <a:spcAft>
                <a:spcPct val="0"/>
              </a:spcAft>
              <a:defRPr sz="4600">
                <a:solidFill>
                  <a:schemeClr val="bg1"/>
                </a:solidFill>
                <a:latin typeface="Calisto MT" pitchFamily="18" charset="0"/>
              </a:defRPr>
            </a:lvl9pPr>
          </a:lstStyle>
          <a:p>
            <a:pPr eaLnBrk="1" hangingPunct="1"/>
            <a:r>
              <a:rPr lang="en-US" altLang="it-IT" sz="3200" b="1" dirty="0">
                <a:latin typeface="Montserrat" panose="00000500000000000000" pitchFamily="2" charset="0"/>
                <a:cs typeface="Arial" panose="020B0604020202020204" pitchFamily="34" charset="0"/>
              </a:rPr>
              <a:t>MAXIMIZING COGNITION</a:t>
            </a:r>
          </a:p>
          <a:p>
            <a:pPr eaLnBrk="1" hangingPunct="1"/>
            <a:r>
              <a:rPr lang="en-US" altLang="it-IT" sz="2100" b="1" dirty="0">
                <a:latin typeface="Montserrat" panose="00000500000000000000" pitchFamily="2" charset="0"/>
                <a:cs typeface="Arial" panose="020B0604020202020204" pitchFamily="34" charset="0"/>
              </a:rPr>
              <a:t>ECO-COGNITIVE ENVIRONMENTAL SITUATEDNESS AND ABDUCTIVE COGNITION </a:t>
            </a:r>
          </a:p>
        </p:txBody>
      </p:sp>
      <p:pic>
        <p:nvPicPr>
          <p:cNvPr id="6" name="Picture 5">
            <a:extLst>
              <a:ext uri="{FF2B5EF4-FFF2-40B4-BE49-F238E27FC236}">
                <a16:creationId xmlns:a16="http://schemas.microsoft.com/office/drawing/2014/main" id="{8976F2AA-D8F5-4616-A0E7-16BC7A5B0761}"/>
              </a:ext>
            </a:extLst>
          </p:cNvPr>
          <p:cNvPicPr>
            <a:picLocks noChangeAspect="1"/>
          </p:cNvPicPr>
          <p:nvPr/>
        </p:nvPicPr>
        <p:blipFill>
          <a:blip r:embed="rId3"/>
          <a:stretch>
            <a:fillRect/>
          </a:stretch>
        </p:blipFill>
        <p:spPr>
          <a:xfrm>
            <a:off x="0" y="9728"/>
            <a:ext cx="3395937" cy="5124044"/>
          </a:xfrm>
          <a:prstGeom prst="rect">
            <a:avLst/>
          </a:prstGeom>
        </p:spPr>
      </p:pic>
    </p:spTree>
    <p:extLst>
      <p:ext uri="{BB962C8B-B14F-4D97-AF65-F5344CB8AC3E}">
        <p14:creationId xmlns:p14="http://schemas.microsoft.com/office/powerpoint/2010/main" val="315704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5326" y="1588681"/>
            <a:ext cx="8579005" cy="3539430"/>
          </a:xfrm>
          <a:prstGeom prst="rect">
            <a:avLst/>
          </a:prstGeom>
        </p:spPr>
        <p:txBody>
          <a:bodyPr wrap="square">
            <a:spAutoFit/>
          </a:bodyPr>
          <a:lstStyle/>
          <a:p>
            <a:pPr algn="ctr"/>
            <a:r>
              <a:rPr lang="en-US" sz="1600" b="1" dirty="0">
                <a:solidFill>
                  <a:schemeClr val="bg1"/>
                </a:solidFill>
                <a:latin typeface="Montserrat" panose="00000500000000000000" pitchFamily="2" charset="0"/>
                <a:cs typeface="Arial" panose="020B0604020202020204" pitchFamily="34" charset="0"/>
              </a:rPr>
              <a:t>I contend that to reach rich selective or creative good abductive results efficient strategies have to be exploited, but it is also necessary to count on an environment characterized by what I have called optimization of eco-cognitive situatedness, in which eco-cognitive openness is fundamental. To favor good creative and selective abduction reasoning strategies must not be “locked” in an external restricted eco-cognitive environment, such as in a scenario characterized by fixed definitory rules and finite material aspects, which would function as cognitive mediators able to constrain agents’ reasoning. You cannot activate at your discretion a process of </a:t>
            </a:r>
            <a:r>
              <a:rPr lang="en-US" sz="1600" b="1" u="sng" dirty="0">
                <a:solidFill>
                  <a:schemeClr val="bg1"/>
                </a:solidFill>
                <a:latin typeface="Montserrat" panose="00000500000000000000" pitchFamily="2" charset="0"/>
                <a:cs typeface="Arial" panose="020B0604020202020204" pitchFamily="34" charset="0"/>
              </a:rPr>
              <a:t>eco-cognitive opening in that artificial game</a:t>
            </a:r>
            <a:r>
              <a:rPr lang="en-US" sz="1600" b="1" dirty="0">
                <a:solidFill>
                  <a:schemeClr val="bg1"/>
                </a:solidFill>
                <a:latin typeface="Montserrat" panose="00000500000000000000" pitchFamily="2" charset="0"/>
                <a:cs typeface="Arial" panose="020B0604020202020204" pitchFamily="34" charset="0"/>
              </a:rPr>
              <a:t>, such as it is instead occurring, for example, in the case of scientific discovery, in which it is common to recur to disparate external models to make analogies or to favor other cognitive strategies (prediction, simplification, confirmation, etc.) to support the abductive creative process.</a:t>
            </a:r>
            <a:r>
              <a:rPr lang="en-US" sz="1600" b="1" dirty="0">
                <a:latin typeface="Century Gothic" panose="020B0502020202020204" pitchFamily="34" charset="0"/>
                <a:cs typeface="Arial" panose="020B0604020202020204" pitchFamily="34" charset="0"/>
              </a:rPr>
              <a:t>.</a:t>
            </a:r>
            <a:endParaRPr lang="it-IT" sz="1600" b="1" dirty="0">
              <a:latin typeface="Century Gothic" panose="020B0502020202020204" pitchFamily="34" charset="0"/>
              <a:cs typeface="Arial" panose="020B0604020202020204" pitchFamily="34" charset="0"/>
            </a:endParaRPr>
          </a:p>
        </p:txBody>
      </p:sp>
      <p:sp>
        <p:nvSpPr>
          <p:cNvPr id="4" name="Titolo 1"/>
          <p:cNvSpPr txBox="1">
            <a:spLocks/>
          </p:cNvSpPr>
          <p:nvPr/>
        </p:nvSpPr>
        <p:spPr>
          <a:xfrm>
            <a:off x="1485900" y="0"/>
            <a:ext cx="6172200" cy="857250"/>
          </a:xfrm>
          <a:prstGeom prst="rect">
            <a:avLst/>
          </a:prstGeom>
        </p:spPr>
        <p:txBody>
          <a:bodyPr/>
          <a:lstStyle>
            <a:lvl1pPr algn="ctr" rtl="0" eaLnBrk="0" fontAlgn="base" hangingPunct="0">
              <a:spcBef>
                <a:spcPct val="0"/>
              </a:spcBef>
              <a:spcAft>
                <a:spcPct val="0"/>
              </a:spcAft>
              <a:defRPr sz="4600" kern="12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pitchFamily="18" charset="0"/>
              </a:defRPr>
            </a:lvl2pPr>
            <a:lvl3pPr algn="ctr" rtl="0" eaLnBrk="0" fontAlgn="base" hangingPunct="0">
              <a:spcBef>
                <a:spcPct val="0"/>
              </a:spcBef>
              <a:spcAft>
                <a:spcPct val="0"/>
              </a:spcAft>
              <a:defRPr sz="4600">
                <a:solidFill>
                  <a:schemeClr val="bg1"/>
                </a:solidFill>
                <a:latin typeface="Calisto MT" pitchFamily="18" charset="0"/>
              </a:defRPr>
            </a:lvl3pPr>
            <a:lvl4pPr algn="ctr" rtl="0" eaLnBrk="0" fontAlgn="base" hangingPunct="0">
              <a:spcBef>
                <a:spcPct val="0"/>
              </a:spcBef>
              <a:spcAft>
                <a:spcPct val="0"/>
              </a:spcAft>
              <a:defRPr sz="4600">
                <a:solidFill>
                  <a:schemeClr val="bg1"/>
                </a:solidFill>
                <a:latin typeface="Calisto MT" pitchFamily="18" charset="0"/>
              </a:defRPr>
            </a:lvl4pPr>
            <a:lvl5pPr algn="ctr" rtl="0" eaLnBrk="0" fontAlgn="base" hangingPunct="0">
              <a:spcBef>
                <a:spcPct val="0"/>
              </a:spcBef>
              <a:spcAft>
                <a:spcPct val="0"/>
              </a:spcAft>
              <a:defRPr sz="4600">
                <a:solidFill>
                  <a:schemeClr val="bg1"/>
                </a:solidFill>
                <a:latin typeface="Calisto MT" pitchFamily="18" charset="0"/>
              </a:defRPr>
            </a:lvl5pPr>
            <a:lvl6pPr marL="457200" algn="ctr" rtl="0" fontAlgn="base">
              <a:spcBef>
                <a:spcPct val="0"/>
              </a:spcBef>
              <a:spcAft>
                <a:spcPct val="0"/>
              </a:spcAft>
              <a:defRPr sz="4600">
                <a:solidFill>
                  <a:schemeClr val="bg1"/>
                </a:solidFill>
                <a:latin typeface="Calisto MT" pitchFamily="18" charset="0"/>
              </a:defRPr>
            </a:lvl6pPr>
            <a:lvl7pPr marL="914400" algn="ctr" rtl="0" fontAlgn="base">
              <a:spcBef>
                <a:spcPct val="0"/>
              </a:spcBef>
              <a:spcAft>
                <a:spcPct val="0"/>
              </a:spcAft>
              <a:defRPr sz="4600">
                <a:solidFill>
                  <a:schemeClr val="bg1"/>
                </a:solidFill>
                <a:latin typeface="Calisto MT" pitchFamily="18" charset="0"/>
              </a:defRPr>
            </a:lvl7pPr>
            <a:lvl8pPr marL="1371600" algn="ctr" rtl="0" fontAlgn="base">
              <a:spcBef>
                <a:spcPct val="0"/>
              </a:spcBef>
              <a:spcAft>
                <a:spcPct val="0"/>
              </a:spcAft>
              <a:defRPr sz="4600">
                <a:solidFill>
                  <a:schemeClr val="bg1"/>
                </a:solidFill>
                <a:latin typeface="Calisto MT" pitchFamily="18" charset="0"/>
              </a:defRPr>
            </a:lvl8pPr>
            <a:lvl9pPr marL="1828800" algn="ctr" rtl="0" fontAlgn="base">
              <a:spcBef>
                <a:spcPct val="0"/>
              </a:spcBef>
              <a:spcAft>
                <a:spcPct val="0"/>
              </a:spcAft>
              <a:defRPr sz="4600">
                <a:solidFill>
                  <a:schemeClr val="bg1"/>
                </a:solidFill>
                <a:latin typeface="Calisto MT" pitchFamily="18" charset="0"/>
              </a:defRPr>
            </a:lvl9pPr>
          </a:lstStyle>
          <a:p>
            <a:r>
              <a:rPr lang="en-US" sz="2400" b="1" dirty="0">
                <a:latin typeface="Montserrat" panose="00000500000000000000" pitchFamily="2" charset="0"/>
                <a:cs typeface="Arial" panose="020B0604020202020204" pitchFamily="34" charset="0"/>
              </a:rPr>
              <a:t>LOCKED ABDUCTIVE STRATEGIES UNDERMINE THE MAXIMIZATION OF ECO-COGNITIVE OPENNESS</a:t>
            </a:r>
          </a:p>
          <a:p>
            <a:r>
              <a:rPr lang="en-US" sz="2000" b="1" u="sng" dirty="0">
                <a:latin typeface="Montserrat" panose="00000500000000000000" pitchFamily="2" charset="0"/>
                <a:cs typeface="Arial" panose="020B0604020202020204" pitchFamily="34" charset="0"/>
              </a:rPr>
              <a:t>LOCKING STRATEGIES AFFECTS CREATIVITY</a:t>
            </a:r>
          </a:p>
          <a:p>
            <a:r>
              <a:rPr lang="en-US" sz="2400" dirty="0">
                <a:solidFill>
                  <a:srgbClr val="002060"/>
                </a:solidFill>
                <a:latin typeface="Century Gothic" panose="020B0502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D3A08037-7F4C-46A6-9ACE-390DE5561F57}"/>
              </a:ext>
            </a:extLst>
          </p:cNvPr>
          <p:cNvSpPr txBox="1"/>
          <p:nvPr/>
        </p:nvSpPr>
        <p:spPr>
          <a:xfrm>
            <a:off x="-32657" y="3373785"/>
            <a:ext cx="4041322" cy="1754326"/>
          </a:xfrm>
          <a:prstGeom prst="rect">
            <a:avLst/>
          </a:prstGeom>
          <a:solidFill>
            <a:srgbClr val="002060"/>
          </a:solidFill>
        </p:spPr>
        <p:txBody>
          <a:bodyPr wrap="square" rtlCol="0">
            <a:spAutoFit/>
          </a:bodyPr>
          <a:lstStyle/>
          <a:p>
            <a:pPr algn="ctr"/>
            <a:r>
              <a:rPr lang="it-IT" sz="1800" b="1" dirty="0">
                <a:solidFill>
                  <a:schemeClr val="bg1"/>
                </a:solidFill>
                <a:latin typeface="Montserrat" panose="00000500000000000000" pitchFamily="2" charset="0"/>
              </a:rPr>
              <a:t>I </a:t>
            </a:r>
            <a:r>
              <a:rPr lang="it-IT" sz="1800" b="1" dirty="0" err="1">
                <a:solidFill>
                  <a:schemeClr val="bg1"/>
                </a:solidFill>
                <a:latin typeface="Montserrat" panose="00000500000000000000" pitchFamily="2" charset="0"/>
              </a:rPr>
              <a:t>contend</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that</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scientific</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discovery</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is</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characterized</a:t>
            </a:r>
            <a:r>
              <a:rPr lang="it-IT" sz="1800" b="1" dirty="0">
                <a:solidFill>
                  <a:schemeClr val="bg1"/>
                </a:solidFill>
                <a:latin typeface="Montserrat" panose="00000500000000000000" pitchFamily="2" charset="0"/>
              </a:rPr>
              <a:t> by a </a:t>
            </a:r>
            <a:r>
              <a:rPr lang="it-IT" sz="1800" b="1" dirty="0" err="1">
                <a:solidFill>
                  <a:schemeClr val="bg1"/>
                </a:solidFill>
                <a:latin typeface="Montserrat" panose="00000500000000000000" pitchFamily="2" charset="0"/>
              </a:rPr>
              <a:t>maximization</a:t>
            </a:r>
            <a:r>
              <a:rPr lang="it-IT" sz="1800" b="1" dirty="0">
                <a:solidFill>
                  <a:schemeClr val="bg1"/>
                </a:solidFill>
                <a:latin typeface="Montserrat" panose="00000500000000000000" pitchFamily="2" charset="0"/>
              </a:rPr>
              <a:t> of eco-cognitive </a:t>
            </a:r>
            <a:r>
              <a:rPr lang="it-IT" sz="1800" b="1" dirty="0" err="1">
                <a:solidFill>
                  <a:schemeClr val="bg1"/>
                </a:solidFill>
                <a:latin typeface="Montserrat" panose="00000500000000000000" pitchFamily="2" charset="0"/>
              </a:rPr>
              <a:t>openness</a:t>
            </a:r>
            <a:r>
              <a:rPr lang="it-IT" sz="1800" b="1" dirty="0">
                <a:solidFill>
                  <a:schemeClr val="bg1"/>
                </a:solidFill>
                <a:latin typeface="Montserrat" panose="00000500000000000000" pitchFamily="2" charset="0"/>
              </a:rPr>
              <a:t>.</a:t>
            </a:r>
          </a:p>
          <a:p>
            <a:pPr algn="ctr"/>
            <a:r>
              <a:rPr lang="it-IT" sz="1800" b="1" dirty="0" err="1">
                <a:solidFill>
                  <a:schemeClr val="bg1"/>
                </a:solidFill>
                <a:latin typeface="Montserrat" panose="00000500000000000000" pitchFamily="2" charset="0"/>
              </a:rPr>
              <a:t>Enhancing</a:t>
            </a:r>
            <a:r>
              <a:rPr lang="it-IT" sz="1800" b="1" dirty="0">
                <a:solidFill>
                  <a:schemeClr val="bg1"/>
                </a:solidFill>
                <a:latin typeface="Montserrat" panose="00000500000000000000" pitchFamily="2" charset="0"/>
              </a:rPr>
              <a:t> </a:t>
            </a:r>
            <a:r>
              <a:rPr lang="it-IT" sz="1800" b="1" u="sng" dirty="0" err="1">
                <a:solidFill>
                  <a:schemeClr val="bg1"/>
                </a:solidFill>
                <a:latin typeface="Montserrat" panose="00000500000000000000" pitchFamily="2" charset="0"/>
              </a:rPr>
              <a:t>diagnosticability</a:t>
            </a:r>
            <a:r>
              <a:rPr lang="it-IT" sz="1800" b="1" dirty="0">
                <a:solidFill>
                  <a:schemeClr val="bg1"/>
                </a:solidFill>
                <a:latin typeface="Montserrat" panose="00000500000000000000" pitchFamily="2" charset="0"/>
              </a:rPr>
              <a:t> and </a:t>
            </a:r>
            <a:r>
              <a:rPr lang="it-IT" sz="1800" b="1" u="sng" dirty="0" err="1">
                <a:solidFill>
                  <a:schemeClr val="bg1"/>
                </a:solidFill>
                <a:latin typeface="Montserrat" panose="00000500000000000000" pitchFamily="2" charset="0"/>
              </a:rPr>
              <a:t>discoverability</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is</a:t>
            </a:r>
            <a:r>
              <a:rPr lang="it-IT" sz="1800" b="1" dirty="0">
                <a:solidFill>
                  <a:schemeClr val="bg1"/>
                </a:solidFill>
                <a:latin typeface="Montserrat" panose="00000500000000000000" pitchFamily="2" charset="0"/>
              </a:rPr>
              <a:t> </a:t>
            </a:r>
            <a:r>
              <a:rPr lang="it-IT" sz="1800" b="1" dirty="0" err="1">
                <a:solidFill>
                  <a:schemeClr val="bg1"/>
                </a:solidFill>
                <a:latin typeface="Montserrat" panose="00000500000000000000" pitchFamily="2" charset="0"/>
              </a:rPr>
              <a:t>fundamental</a:t>
            </a:r>
            <a:r>
              <a:rPr lang="it-IT" sz="1800" b="1" dirty="0">
                <a:solidFill>
                  <a:schemeClr val="bg1"/>
                </a:solidFill>
                <a:latin typeface="Montserrat" panose="00000500000000000000" pitchFamily="2" charset="0"/>
              </a:rPr>
              <a:t>.</a:t>
            </a:r>
            <a:endParaRPr lang="en-US" sz="1800" b="1" dirty="0">
              <a:solidFill>
                <a:schemeClr val="bg1"/>
              </a:solidFill>
              <a:latin typeface="Montserrat" panose="00000500000000000000" pitchFamily="2" charset="0"/>
            </a:endParaRPr>
          </a:p>
        </p:txBody>
      </p:sp>
      <p:pic>
        <p:nvPicPr>
          <p:cNvPr id="5" name="Picture 4">
            <a:extLst>
              <a:ext uri="{FF2B5EF4-FFF2-40B4-BE49-F238E27FC236}">
                <a16:creationId xmlns:a16="http://schemas.microsoft.com/office/drawing/2014/main" id="{D20D84FE-A086-4BF5-8CEA-03CE4C1FC8B5}"/>
              </a:ext>
            </a:extLst>
          </p:cNvPr>
          <p:cNvPicPr>
            <a:picLocks noChangeAspect="1"/>
          </p:cNvPicPr>
          <p:nvPr/>
        </p:nvPicPr>
        <p:blipFill>
          <a:blip r:embed="rId3"/>
          <a:stretch>
            <a:fillRect/>
          </a:stretch>
        </p:blipFill>
        <p:spPr>
          <a:xfrm>
            <a:off x="5878286" y="1885950"/>
            <a:ext cx="3265714" cy="3265714"/>
          </a:xfrm>
          <a:prstGeom prst="rect">
            <a:avLst/>
          </a:prstGeom>
        </p:spPr>
      </p:pic>
      <p:pic>
        <p:nvPicPr>
          <p:cNvPr id="6" name="Picture 5">
            <a:extLst>
              <a:ext uri="{FF2B5EF4-FFF2-40B4-BE49-F238E27FC236}">
                <a16:creationId xmlns:a16="http://schemas.microsoft.com/office/drawing/2014/main" id="{E4E7E398-2F76-548B-D04D-F2C58568354C}"/>
              </a:ext>
            </a:extLst>
          </p:cNvPr>
          <p:cNvPicPr>
            <a:picLocks noChangeAspect="1"/>
          </p:cNvPicPr>
          <p:nvPr/>
        </p:nvPicPr>
        <p:blipFill>
          <a:blip r:embed="rId4"/>
          <a:stretch>
            <a:fillRect/>
          </a:stretch>
        </p:blipFill>
        <p:spPr>
          <a:xfrm>
            <a:off x="0" y="2780114"/>
            <a:ext cx="5401524" cy="2371550"/>
          </a:xfrm>
          <a:prstGeom prst="rect">
            <a:avLst/>
          </a:prstGeom>
        </p:spPr>
      </p:pic>
    </p:spTree>
    <p:extLst>
      <p:ext uri="{BB962C8B-B14F-4D97-AF65-F5344CB8AC3E}">
        <p14:creationId xmlns:p14="http://schemas.microsoft.com/office/powerpoint/2010/main" val="14746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2"/>
</p:tagLst>
</file>

<file path=ppt/tags/tag2.xml><?xml version="1.0" encoding="utf-8"?>
<p:tagLst xmlns:a="http://schemas.openxmlformats.org/drawingml/2006/main" xmlns:r="http://schemas.openxmlformats.org/officeDocument/2006/relationships" xmlns:p="http://schemas.openxmlformats.org/presentationml/2006/main">
  <p:tag name="TIMING" val="|2|1.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Katharine template">
  <a:themeElements>
    <a:clrScheme name="Custom 347">
      <a:dk1>
        <a:srgbClr val="000000"/>
      </a:dk1>
      <a:lt1>
        <a:srgbClr val="FFFFFF"/>
      </a:lt1>
      <a:dk2>
        <a:srgbClr val="DBE0E7"/>
      </a:dk2>
      <a:lt2>
        <a:srgbClr val="6E7C90"/>
      </a:lt2>
      <a:accent1>
        <a:srgbClr val="7D9AC3"/>
      </a:accent1>
      <a:accent2>
        <a:srgbClr val="ABBFDB"/>
      </a:accent2>
      <a:accent3>
        <a:srgbClr val="E4DCB5"/>
      </a:accent3>
      <a:accent4>
        <a:srgbClr val="DFBD9C"/>
      </a:accent4>
      <a:accent5>
        <a:srgbClr val="DF9F97"/>
      </a:accent5>
      <a:accent6>
        <a:srgbClr val="C3A8D3"/>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1720</Words>
  <Application>Microsoft Office PowerPoint</Application>
  <PresentationFormat>On-screen Show (16:9)</PresentationFormat>
  <Paragraphs>73</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Verdana</vt:lpstr>
      <vt:lpstr>Century Gothic</vt:lpstr>
      <vt:lpstr>Montserrat</vt:lpstr>
      <vt:lpstr>Playfair Display</vt:lpstr>
      <vt:lpstr>Arial</vt:lpstr>
      <vt:lpstr>Katharine template</vt:lpstr>
      <vt:lpstr>Fallacies, Abduction,  and the Logic of Eco-Cognitive Openness   Lorenzo Magnani</vt:lpstr>
      <vt:lpstr>PowerPoint Presentation</vt:lpstr>
      <vt:lpstr>PowerPoint Presentation</vt:lpstr>
      <vt:lpstr>PowerPoint Presentation</vt:lpstr>
      <vt:lpstr>PowerPoint Presentation</vt:lpstr>
      <vt:lpstr>Deduction as Eco-Cognitive Immunization</vt:lpstr>
      <vt:lpstr>SITUATEDNESS: TRUTH CREATIVITY</vt:lpstr>
      <vt:lpstr>PowerPoint Presentation</vt:lpstr>
      <vt:lpstr>PowerPoint Presentation</vt:lpstr>
      <vt:lpstr>PowerPoint Presentation</vt:lpstr>
      <vt:lpstr>In sum,  various aspects of decision-making  in commercialized scientific research  (i.e., in  biomedical areas),  are jeopardizing discoverability in science,  so scientific creativity  and human creative abduction in general. Some knowledge is rendered secret because of national security or because of business interests.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Lorenzo Magnani</dc:creator>
  <cp:lastModifiedBy>Lorenzo Magnani</cp:lastModifiedBy>
  <cp:revision>249</cp:revision>
  <dcterms:modified xsi:type="dcterms:W3CDTF">2024-01-16T19:54:22Z</dcterms:modified>
</cp:coreProperties>
</file>