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264" r:id="rId3"/>
    <p:sldId id="291" r:id="rId4"/>
    <p:sldId id="267" r:id="rId5"/>
    <p:sldId id="269" r:id="rId6"/>
    <p:sldId id="270" r:id="rId7"/>
    <p:sldId id="271" r:id="rId8"/>
    <p:sldId id="261" r:id="rId9"/>
    <p:sldId id="286" r:id="rId10"/>
    <p:sldId id="274" r:id="rId11"/>
    <p:sldId id="275" r:id="rId12"/>
    <p:sldId id="265" r:id="rId13"/>
    <p:sldId id="279" r:id="rId14"/>
    <p:sldId id="276" r:id="rId15"/>
    <p:sldId id="280" r:id="rId16"/>
    <p:sldId id="287" r:id="rId17"/>
    <p:sldId id="281" r:id="rId18"/>
    <p:sldId id="288" r:id="rId19"/>
    <p:sldId id="289" r:id="rId20"/>
    <p:sldId id="284" r:id="rId21"/>
    <p:sldId id="285" r:id="rId22"/>
    <p:sldId id="278" r:id="rId23"/>
    <p:sldId id="290" r:id="rId24"/>
    <p:sldId id="272" r:id="rId25"/>
    <p:sldId id="29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9AAC-AEEB-43CD-BD9C-37CA826C69FF}" type="datetimeFigureOut">
              <a:rPr lang="de-DE" smtClean="0"/>
              <a:pPr/>
              <a:t>13.11.2024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32B3-0282-4948-B364-4F980EA5610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“once sequential information has passed into protein it cannot get out again.” (Crick) ; neo-Darwinian view that it was impossible for any character that was acquired during an organism’s life to affect its inherited characteristics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intelligence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in an </a:t>
            </a:r>
            <a:r>
              <a:rPr lang="de-DE" dirty="0" err="1" smtClean="0"/>
              <a:t>intelligence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Homeostatic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rung</a:t>
            </a:r>
            <a:r>
              <a:rPr lang="de-DE" baseline="0" dirty="0" smtClean="0"/>
              <a:t>“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intelligence</a:t>
            </a:r>
            <a:r>
              <a:rPr lang="de-DE" baseline="0" dirty="0" smtClean="0"/>
              <a:t> (Levin)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Scala </a:t>
            </a:r>
            <a:r>
              <a:rPr lang="de-DE" dirty="0" err="1" smtClean="0"/>
              <a:t>naturae</a:t>
            </a:r>
            <a:r>
              <a:rPr lang="de-DE" dirty="0" smtClean="0"/>
              <a:t> war auf Organismen fixiert und lange Zeit rein</a:t>
            </a:r>
            <a:r>
              <a:rPr lang="de-DE" baseline="0" dirty="0" smtClean="0"/>
              <a:t> linear gedacht (Bis ins 18th Jahrhundert).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Informationsdefinitionen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parasite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prevails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re-appears</a:t>
            </a:r>
            <a:r>
              <a:rPr lang="de-DE" dirty="0" smtClean="0"/>
              <a:t> in Evolution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Information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Homologies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descendents</a:t>
            </a:r>
            <a:r>
              <a:rPr lang="de-DE" dirty="0" smtClean="0"/>
              <a:t>. Think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Insect</a:t>
            </a:r>
            <a:r>
              <a:rPr lang="de-DE" dirty="0" smtClean="0"/>
              <a:t> </a:t>
            </a:r>
            <a:r>
              <a:rPr lang="de-DE" dirty="0" err="1" smtClean="0"/>
              <a:t>wing</a:t>
            </a:r>
            <a:r>
              <a:rPr lang="de-DE" baseline="0" dirty="0" smtClean="0"/>
              <a:t> – Bat &amp; Bird </a:t>
            </a:r>
            <a:r>
              <a:rPr lang="de-DE" baseline="0" dirty="0" err="1" smtClean="0"/>
              <a:t>wing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Niche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&amp; </a:t>
            </a:r>
            <a:r>
              <a:rPr lang="de-DE" dirty="0" err="1" smtClean="0"/>
              <a:t>Motivational</a:t>
            </a:r>
            <a:r>
              <a:rPr lang="de-DE" dirty="0" smtClean="0"/>
              <a:t> Drive </a:t>
            </a:r>
            <a:r>
              <a:rPr lang="de-DE" dirty="0" err="1" smtClean="0"/>
              <a:t>changing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32B3-0282-4948-B364-4F980EA56107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5519-268E-483B-906B-C6E973A7CAEA}" type="datetimeFigureOut">
              <a:rPr lang="de-AT" smtClean="0"/>
              <a:pPr/>
              <a:t>13.11.2024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D7E-3949-4053-A3F7-8243DA77557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13.11.2024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winproject.ac.uk/letter/DCP-LETT-13747.x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philosophies6030059" TargetMode="External"/><Relationship Id="rId7" Type="http://schemas.openxmlformats.org/officeDocument/2006/relationships/hyperlink" Target="https://pixabay.com/" TargetMode="External"/><Relationship Id="rId2" Type="http://schemas.openxmlformats.org/officeDocument/2006/relationships/hyperlink" Target="http://www.darwinproject.ac.uk/letter/DCP-LETT-13747.x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wt.ie/species-of-the-week-marmalade-hoverfly/" TargetMode="External"/><Relationship Id="rId5" Type="http://schemas.openxmlformats.org/officeDocument/2006/relationships/hyperlink" Target="https://doi.org/10.7551/mitpress/9780262513678.001.0001" TargetMode="External"/><Relationship Id="rId4" Type="http://schemas.openxmlformats.org/officeDocument/2006/relationships/hyperlink" Target="https://doi.org/10.1007/s00897980189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winproject.ac.uk/letter/DCP-LETT-13747.x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winproject.ac.uk/letter/DCP-LETT-13747.x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Evolution Informationen</a:t>
            </a:r>
            <a:br>
              <a:rPr lang="de-DE" dirty="0" smtClean="0"/>
            </a:br>
            <a:r>
              <a:rPr lang="de-DE" dirty="0" smtClean="0"/>
              <a:t> nutzender und verarbeitender Systeme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Wirkung von Intelligenz auf den Evolutionsprozess</a:t>
            </a:r>
          </a:p>
          <a:p>
            <a:r>
              <a:rPr lang="de-DE" sz="1300" b="1" dirty="0" smtClean="0"/>
              <a:t>Annette Grathoff</a:t>
            </a:r>
            <a:endParaRPr lang="de-AT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87088" y="1785926"/>
            <a:ext cx="88569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“What we mean by information — the elementary unit of information — </a:t>
            </a:r>
          </a:p>
          <a:p>
            <a:r>
              <a:rPr lang="en-US" i="1" dirty="0" smtClean="0"/>
              <a:t>is a difference which makes a difference, and it is </a:t>
            </a:r>
            <a:r>
              <a:rPr lang="en-US" b="1" i="1" dirty="0" smtClean="0"/>
              <a:t>able to make a difference </a:t>
            </a:r>
          </a:p>
          <a:p>
            <a:r>
              <a:rPr lang="en-US" i="1" dirty="0" smtClean="0"/>
              <a:t>because the neural pathways along which it travels and is continually </a:t>
            </a:r>
          </a:p>
          <a:p>
            <a:r>
              <a:rPr lang="en-US" i="1" dirty="0" smtClean="0"/>
              <a:t>transformed are themselves provided with energy. The pathways are ready to</a:t>
            </a:r>
          </a:p>
          <a:p>
            <a:r>
              <a:rPr lang="en-US" i="1" dirty="0" smtClean="0"/>
              <a:t>be triggered. We may even say that the question is already implicit in them.” 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Gregory Bateson, Ecology of mind, S. 459, </a:t>
            </a:r>
            <a:r>
              <a:rPr lang="en-US" dirty="0" err="1" smtClean="0"/>
              <a:t>Kapitel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“Form, Substance and Difference“.</a:t>
            </a:r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214282" y="4572008"/>
            <a:ext cx="86421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Was ich basierend auf </a:t>
            </a:r>
            <a:r>
              <a:rPr lang="de-AT" dirty="0" err="1" smtClean="0"/>
              <a:t>Batesons</a:t>
            </a:r>
            <a:r>
              <a:rPr lang="de-AT" dirty="0" smtClean="0"/>
              <a:t> Vorstellung von Information untersuche:</a:t>
            </a:r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sz="1100" dirty="0" smtClean="0"/>
              <a:t>Wie entsteht eine Unterschiedlichkeit zwischen physikalischen Strukturen? Was </a:t>
            </a:r>
            <a:r>
              <a:rPr lang="de-AT" sz="1100" i="1" dirty="0" smtClean="0"/>
              <a:t>ist </a:t>
            </a:r>
            <a:r>
              <a:rPr lang="de-AT" sz="1100" dirty="0" smtClean="0"/>
              <a:t>ein physikalischer Unterschied?</a:t>
            </a:r>
          </a:p>
          <a:p>
            <a:pPr>
              <a:buFont typeface="Arial" pitchFamily="34" charset="0"/>
              <a:buChar char="•"/>
            </a:pPr>
            <a:r>
              <a:rPr lang="de-AT" sz="1100" dirty="0" smtClean="0"/>
              <a:t>Wie kann in physikalischen Strukturen ein Unterschied gemacht werden? Was </a:t>
            </a:r>
            <a:r>
              <a:rPr lang="de-AT" sz="1100" i="1" dirty="0" smtClean="0"/>
              <a:t>macht </a:t>
            </a:r>
            <a:r>
              <a:rPr lang="de-AT" sz="1100" dirty="0" smtClean="0"/>
              <a:t>einen physikalischen Unterschied aus?</a:t>
            </a:r>
            <a:endParaRPr lang="de-AT" sz="1100" dirty="0"/>
          </a:p>
        </p:txBody>
      </p:sp>
      <p:sp>
        <p:nvSpPr>
          <p:cNvPr id="5" name="Textfeld 4"/>
          <p:cNvSpPr txBox="1"/>
          <p:nvPr/>
        </p:nvSpPr>
        <p:spPr>
          <a:xfrm>
            <a:off x="4429124" y="5929330"/>
            <a:ext cx="4605748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 smtClean="0"/>
              <a:t>Rocchi</a:t>
            </a:r>
            <a:r>
              <a:rPr lang="de-AT" sz="1100" dirty="0" smtClean="0"/>
              <a:t>, P.; </a:t>
            </a:r>
            <a:r>
              <a:rPr lang="de-AT" sz="1100" dirty="0" err="1" smtClean="0"/>
              <a:t>Resca</a:t>
            </a:r>
            <a:r>
              <a:rPr lang="de-AT" sz="1100" dirty="0" smtClean="0"/>
              <a:t>, A. </a:t>
            </a:r>
            <a:br>
              <a:rPr lang="de-AT" sz="1100" dirty="0" smtClean="0"/>
            </a:br>
            <a:r>
              <a:rPr lang="en-US" sz="1100" dirty="0" smtClean="0"/>
              <a:t>The creativity of authors in defining the concept of information; </a:t>
            </a:r>
            <a:br>
              <a:rPr lang="en-US" sz="1100" dirty="0" smtClean="0"/>
            </a:br>
            <a:r>
              <a:rPr lang="en-US" sz="1100" dirty="0" smtClean="0"/>
              <a:t>Journal of Documentation, Band. 74 </a:t>
            </a:r>
            <a:r>
              <a:rPr lang="en-US" sz="1100" dirty="0" err="1" smtClean="0"/>
              <a:t>Ausgabe</a:t>
            </a:r>
            <a:r>
              <a:rPr lang="en-US" sz="1100" dirty="0" smtClean="0"/>
              <a:t>: 5, S.1074-1103, </a:t>
            </a:r>
            <a:br>
              <a:rPr lang="en-US" sz="1100" dirty="0" smtClean="0"/>
            </a:br>
            <a:r>
              <a:rPr lang="en-US" sz="1100" dirty="0" smtClean="0"/>
              <a:t>https://doi.org/10.1108/JD-05-2017-0077 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AT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14282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Evolution Informationen nutzender und verarbeitender Systeme: </a:t>
            </a:r>
            <a:r>
              <a:rPr kumimoji="0" lang="de-DE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endParaRPr kumimoji="0" lang="de-AT" sz="33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Kommunikationssignale</a:t>
            </a:r>
            <a:r>
              <a:rPr lang="en-US" dirty="0" smtClean="0"/>
              <a:t> </a:t>
            </a:r>
            <a:r>
              <a:rPr lang="en-US" dirty="0" err="1" smtClean="0"/>
              <a:t>zusammengesetzt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Einheiten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eines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finiten</a:t>
            </a:r>
            <a:r>
              <a:rPr lang="en-US" dirty="0" smtClean="0">
                <a:solidFill>
                  <a:srgbClr val="FF0000"/>
                </a:solidFill>
              </a:rPr>
              <a:t> Sets</a:t>
            </a:r>
            <a:r>
              <a:rPr lang="en-US" dirty="0" smtClean="0"/>
              <a:t>, </a:t>
            </a:r>
            <a:r>
              <a:rPr lang="en-US" dirty="0" err="1" smtClean="0"/>
              <a:t>gemäß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vereinbarten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Regeln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welche</a:t>
            </a:r>
            <a:r>
              <a:rPr lang="en-US" dirty="0" smtClean="0">
                <a:solidFill>
                  <a:srgbClr val="FF0000"/>
                </a:solidFill>
              </a:rPr>
              <a:t> Sender und </a:t>
            </a:r>
            <a:r>
              <a:rPr lang="en-US" dirty="0" err="1" smtClean="0">
                <a:solidFill>
                  <a:srgbClr val="FF0000"/>
                </a:solidFill>
              </a:rPr>
              <a:t>Empfänger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bekannt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sind</a:t>
            </a:r>
            <a:r>
              <a:rPr lang="en-US" dirty="0" smtClean="0"/>
              <a:t>, so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Quantifizierbarkeit</a:t>
            </a:r>
            <a:r>
              <a:rPr lang="en-US" dirty="0" smtClean="0"/>
              <a:t> </a:t>
            </a:r>
            <a:r>
              <a:rPr lang="en-US" dirty="0" err="1" smtClean="0"/>
              <a:t>mittels</a:t>
            </a:r>
            <a:r>
              <a:rPr lang="en-US" dirty="0" smtClean="0"/>
              <a:t> </a:t>
            </a:r>
            <a:r>
              <a:rPr lang="en-US" dirty="0" err="1" smtClean="0"/>
              <a:t>binärem</a:t>
            </a:r>
            <a:r>
              <a:rPr lang="en-US" dirty="0" smtClean="0"/>
              <a:t> </a:t>
            </a:r>
            <a:r>
              <a:rPr lang="en-US" dirty="0" err="1" smtClean="0"/>
              <a:t>Auswahlprozess</a:t>
            </a:r>
            <a:r>
              <a:rPr lang="en-US" dirty="0" smtClean="0"/>
              <a:t> </a:t>
            </a:r>
            <a:r>
              <a:rPr lang="en-US" dirty="0" err="1" smtClean="0"/>
              <a:t>gegeben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Shannon </a:t>
            </a:r>
            <a:r>
              <a:rPr lang="en-US" dirty="0" err="1" smtClean="0"/>
              <a:t>Informationsentropie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gemäß</a:t>
            </a:r>
            <a:r>
              <a:rPr lang="en-US" dirty="0" smtClean="0"/>
              <a:t> ‘Mathematical Theory of Communication’ </a:t>
            </a:r>
            <a:r>
              <a:rPr lang="en-US" dirty="0" err="1" smtClean="0"/>
              <a:t>berechnet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571736" y="5500702"/>
            <a:ext cx="6301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Immens erfolgreiches Konzept in Telefonie und Signaltechnik</a:t>
            </a:r>
            <a:endParaRPr lang="de-AT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3286116" y="6000768"/>
            <a:ext cx="5816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        Shannon, C.E.; Weaver, W. The mathematical theory of </a:t>
            </a:r>
            <a:br>
              <a:rPr lang="en-US" sz="1400" dirty="0" smtClean="0"/>
            </a:br>
            <a:r>
              <a:rPr lang="en-US" sz="1400" dirty="0" smtClean="0"/>
              <a:t>communication;  Univ. of Illinois Press: Urbana, </a:t>
            </a:r>
            <a:br>
              <a:rPr lang="en-US" sz="1400" dirty="0" smtClean="0"/>
            </a:br>
            <a:r>
              <a:rPr lang="en-US" sz="1400" dirty="0" smtClean="0"/>
              <a:t>                     1998. </a:t>
            </a:r>
            <a:r>
              <a:rPr lang="en-US" sz="1400" dirty="0" err="1" smtClean="0"/>
              <a:t>Originalveröffentlichung</a:t>
            </a:r>
            <a:r>
              <a:rPr lang="en-US" sz="1400" dirty="0" smtClean="0"/>
              <a:t> 1949</a:t>
            </a:r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5000636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H= - ∑</a:t>
            </a:r>
            <a:r>
              <a:rPr lang="de-AT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de-AT" baseline="-250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de-AT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log </a:t>
            </a:r>
            <a:r>
              <a:rPr lang="de-AT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de-AT" baseline="-250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de-AT" baseline="-25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</a:p>
          <a:p>
            <a:endParaRPr lang="de-AT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14282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Evolution Informationen nutzender und verarbeitender Systeme: </a:t>
            </a:r>
            <a:r>
              <a:rPr kumimoji="0" lang="de-DE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endParaRPr kumimoji="0" lang="de-AT" sz="33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42910" y="2786058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Aus </a:t>
            </a:r>
            <a:r>
              <a:rPr lang="en-US" dirty="0" err="1" smtClean="0"/>
              <a:t>Sicht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Funktionalität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de-AT" dirty="0" smtClean="0"/>
              <a:t>zur Selbsterhaltung beitragenden strukturellen Disposition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Funktionalität</a:t>
            </a:r>
            <a:r>
              <a:rPr lang="en-US" dirty="0" smtClean="0"/>
              <a:t> die </a:t>
            </a:r>
            <a:r>
              <a:rPr lang="en-US" dirty="0" err="1" smtClean="0"/>
              <a:t>Eigenschaft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Auflösung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Disposition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ihrer</a:t>
            </a:r>
            <a:r>
              <a:rPr lang="en-US" dirty="0" smtClean="0"/>
              <a:t> </a:t>
            </a:r>
            <a:r>
              <a:rPr lang="en-US" dirty="0" err="1" smtClean="0"/>
              <a:t>Löschung</a:t>
            </a:r>
            <a:r>
              <a:rPr lang="en-US" dirty="0" smtClean="0"/>
              <a:t> </a:t>
            </a:r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Umwelt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r>
              <a:rPr lang="en-US" dirty="0" smtClean="0"/>
              <a:t>.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Bezeichung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Eigenschaft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invarianten</a:t>
            </a:r>
            <a:r>
              <a:rPr lang="en-US" dirty="0" smtClean="0"/>
              <a:t> </a:t>
            </a:r>
            <a:r>
              <a:rPr lang="en-US" dirty="0" err="1" smtClean="0"/>
              <a:t>Prozesses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(r) </a:t>
            </a:r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gegebenen</a:t>
            </a:r>
            <a:r>
              <a:rPr lang="en-US" dirty="0" smtClean="0"/>
              <a:t> </a:t>
            </a:r>
            <a:r>
              <a:rPr lang="en-US" dirty="0" err="1" smtClean="0"/>
              <a:t>Umwelt</a:t>
            </a:r>
            <a:r>
              <a:rPr lang="en-US" dirty="0" smtClean="0"/>
              <a:t> </a:t>
            </a:r>
            <a:r>
              <a:rPr lang="en-US" dirty="0" err="1" smtClean="0"/>
              <a:t>erhalten</a:t>
            </a:r>
            <a:r>
              <a:rPr lang="en-US" dirty="0" smtClean="0"/>
              <a:t> </a:t>
            </a:r>
            <a:r>
              <a:rPr lang="en-US" dirty="0" err="1" smtClean="0"/>
              <a:t>bleibt</a:t>
            </a:r>
            <a:r>
              <a:rPr lang="en-US" dirty="0" smtClean="0"/>
              <a:t>.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neutral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anthropozentrischen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 und </a:t>
            </a:r>
            <a:r>
              <a:rPr lang="en-US" dirty="0" err="1" smtClean="0"/>
              <a:t>umfasst</a:t>
            </a:r>
            <a:r>
              <a:rPr lang="en-US" dirty="0" smtClean="0"/>
              <a:t> (das </a:t>
            </a:r>
            <a:r>
              <a:rPr lang="en-US" dirty="0" err="1" smtClean="0"/>
              <a:t>gesamte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:                                                    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Zusammen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den </a:t>
            </a:r>
            <a:r>
              <a:rPr lang="en-US" dirty="0" err="1" smtClean="0"/>
              <a:t>anderen</a:t>
            </a:r>
            <a:r>
              <a:rPr lang="en-US" dirty="0" smtClean="0"/>
              <a:t>, </a:t>
            </a:r>
            <a:r>
              <a:rPr lang="en-US" dirty="0" err="1" smtClean="0"/>
              <a:t>weniger</a:t>
            </a:r>
            <a:r>
              <a:rPr lang="en-US" dirty="0" smtClean="0"/>
              <a:t> neutral </a:t>
            </a:r>
            <a:r>
              <a:rPr lang="en-US" dirty="0" err="1" smtClean="0"/>
              <a:t>gefassten</a:t>
            </a:r>
            <a:r>
              <a:rPr lang="en-US" dirty="0" smtClean="0"/>
              <a:t> Funktionsdefinitionen</a:t>
            </a:r>
            <a:r>
              <a:rPr lang="en-US" baseline="30000" dirty="0" smtClean="0"/>
              <a:t>1</a:t>
            </a:r>
            <a:r>
              <a:rPr lang="en-US" dirty="0" smtClean="0"/>
              <a:t>, hat man so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Position, um die    </a:t>
            </a:r>
            <a:r>
              <a:rPr lang="en-US" dirty="0" err="1" smtClean="0"/>
              <a:t>oben</a:t>
            </a:r>
            <a:r>
              <a:rPr lang="en-US" dirty="0" smtClean="0"/>
              <a:t> </a:t>
            </a:r>
            <a:r>
              <a:rPr lang="en-US" dirty="0" err="1" smtClean="0"/>
              <a:t>gestellten</a:t>
            </a:r>
            <a:r>
              <a:rPr lang="en-US" dirty="0" smtClean="0"/>
              <a:t> </a:t>
            </a:r>
            <a:r>
              <a:rPr lang="en-US" dirty="0" err="1" smtClean="0"/>
              <a:t>Fragen</a:t>
            </a:r>
            <a:r>
              <a:rPr lang="en-US" dirty="0" smtClean="0"/>
              <a:t> </a:t>
            </a:r>
            <a:r>
              <a:rPr lang="en-US" dirty="0" err="1" smtClean="0"/>
              <a:t>anzugehen</a:t>
            </a:r>
            <a:r>
              <a:rPr lang="en-US" dirty="0" smtClean="0"/>
              <a:t> </a:t>
            </a:r>
            <a:endParaRPr lang="de-AT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500562" y="6215082"/>
          <a:ext cx="4452962" cy="457200"/>
        </p:xfrm>
        <a:graphic>
          <a:graphicData uri="http://schemas.openxmlformats.org/drawingml/2006/table">
            <a:tbl>
              <a:tblPr/>
              <a:tblGrid>
                <a:gridCol w="445296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0" i="0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Grathoff, A. On 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latin typeface="Arial"/>
                        </a:rPr>
                        <a:t>the Explicit Function of Life within a Physical Universe. Philosophies. 2021; 6(3):59;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00496" y="4714884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Mutualismus</a:t>
            </a:r>
            <a:r>
              <a:rPr lang="de-DE" sz="1400" dirty="0" smtClean="0"/>
              <a:t> &lt;  </a:t>
            </a:r>
            <a:r>
              <a:rPr lang="de-DE" sz="1400" b="1" dirty="0" smtClean="0"/>
              <a:t>Symbiose</a:t>
            </a:r>
            <a:r>
              <a:rPr lang="de-DE" sz="1400" dirty="0" smtClean="0"/>
              <a:t>  &gt; </a:t>
            </a:r>
            <a:r>
              <a:rPr lang="de-DE" sz="1400" dirty="0" smtClean="0">
                <a:solidFill>
                  <a:srgbClr val="FF0000"/>
                </a:solidFill>
              </a:rPr>
              <a:t>Parasitismus</a:t>
            </a:r>
            <a:endParaRPr lang="de-AT" sz="1400" dirty="0">
              <a:solidFill>
                <a:srgbClr val="FF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14282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Evolution Informationen nutzender und verarbeitender Systeme: </a:t>
            </a:r>
            <a:r>
              <a:rPr lang="de-DE" sz="3300" i="1" dirty="0" smtClean="0">
                <a:latin typeface="+mj-lt"/>
                <a:ea typeface="+mj-ea"/>
                <a:cs typeface="+mj-cs"/>
              </a:rPr>
              <a:t>physikalische </a:t>
            </a:r>
            <a:r>
              <a:rPr kumimoji="0" lang="de-DE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endParaRPr kumimoji="0" lang="de-AT" sz="33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4282" y="1714488"/>
            <a:ext cx="86421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Was ich basierend auf </a:t>
            </a:r>
            <a:r>
              <a:rPr lang="de-AT" dirty="0" err="1" smtClean="0"/>
              <a:t>Batesons</a:t>
            </a:r>
            <a:r>
              <a:rPr lang="de-AT" dirty="0" smtClean="0"/>
              <a:t> Vorstellung von Information untersuche:</a:t>
            </a:r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sz="1100" dirty="0" smtClean="0"/>
              <a:t>Wie entsteht eine Unterschiedlichkeit zwischen physikalischen Strukturen? Was </a:t>
            </a:r>
            <a:r>
              <a:rPr lang="de-AT" sz="1100" i="1" dirty="0" smtClean="0"/>
              <a:t>ist </a:t>
            </a:r>
            <a:r>
              <a:rPr lang="de-AT" sz="1100" dirty="0" smtClean="0"/>
              <a:t>ein physikalischer Unterschied?</a:t>
            </a:r>
          </a:p>
          <a:p>
            <a:pPr>
              <a:buFont typeface="Arial" pitchFamily="34" charset="0"/>
              <a:buChar char="•"/>
            </a:pPr>
            <a:r>
              <a:rPr lang="de-AT" sz="1100" dirty="0" smtClean="0"/>
              <a:t>Wie kann in physikalischen Strukturen ein Unterschied gemacht werden? Was </a:t>
            </a:r>
            <a:r>
              <a:rPr lang="de-AT" sz="1100" i="1" dirty="0" smtClean="0"/>
              <a:t>macht </a:t>
            </a:r>
            <a:r>
              <a:rPr lang="de-AT" sz="1100" dirty="0" smtClean="0"/>
              <a:t>einen physikalischen Unterschied aus?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Sensorische Fähigkeit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42844" y="1643050"/>
            <a:ext cx="93730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 einen Unterschied zu finden, braucht es einen Beobachter, eine Instanz, </a:t>
            </a:r>
            <a:br>
              <a:rPr lang="de-DE" dirty="0" smtClean="0"/>
            </a:br>
            <a:r>
              <a:rPr lang="de-DE" dirty="0" smtClean="0"/>
              <a:t>welche energetisch an die strukturelle Disposition gekoppelt ist, nicht ein Teil</a:t>
            </a:r>
          </a:p>
          <a:p>
            <a:r>
              <a:rPr lang="de-DE" dirty="0" smtClean="0"/>
              <a:t>Von ihr, damit diese das Zustandekommen einer Beobachtung nicht beeinflusst.</a:t>
            </a:r>
          </a:p>
          <a:p>
            <a:r>
              <a:rPr lang="de-DE" dirty="0" smtClean="0"/>
              <a:t>Das Fühlen eines Unterschiedes ist hauptsächlich das Ergebnis des Beobachters,</a:t>
            </a:r>
          </a:p>
          <a:p>
            <a:r>
              <a:rPr lang="de-DE" dirty="0" smtClean="0"/>
              <a:t>Das heißt, es ist eine </a:t>
            </a:r>
            <a:r>
              <a:rPr lang="de-DE" b="1" dirty="0" smtClean="0"/>
              <a:t>subjektive </a:t>
            </a:r>
            <a:r>
              <a:rPr lang="de-DE" dirty="0" smtClean="0"/>
              <a:t>Signalerzeugung auf </a:t>
            </a:r>
            <a:r>
              <a:rPr lang="de-DE" b="1" dirty="0" smtClean="0"/>
              <a:t>physikalischer</a:t>
            </a:r>
            <a:br>
              <a:rPr lang="de-DE" b="1" dirty="0" smtClean="0"/>
            </a:br>
            <a:r>
              <a:rPr lang="de-DE" dirty="0" smtClean="0"/>
              <a:t>Grundlage. Die Biologie evolvierte, um dies auszunutzen. 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AT" b="1" dirty="0" smtClean="0"/>
              <a:t>Schwellenwert der Sensitivität (Sensorinneres)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Kontextuelle Einflüsse (außerhalb des Sensors)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Interface Signal-erzeugende Struktur basierend auf strukturell selektiven</a:t>
            </a:r>
          </a:p>
          <a:p>
            <a:r>
              <a:rPr lang="de-DE" b="1" dirty="0" smtClean="0"/>
              <a:t>Systemen, welche subjektiv relevante Veränderungen in Verhältnissen von</a:t>
            </a:r>
          </a:p>
          <a:p>
            <a:r>
              <a:rPr lang="de-DE" b="1" dirty="0" smtClean="0"/>
              <a:t>Komponenten zueinander auf verschiedenen Zeitskalen berichten können. </a:t>
            </a:r>
          </a:p>
          <a:p>
            <a:endParaRPr lang="de-AT" dirty="0" smtClean="0"/>
          </a:p>
          <a:p>
            <a:r>
              <a:rPr lang="de-DE" dirty="0" smtClean="0"/>
              <a:t>PSA und Zweiter Hauptsatz wirken innerhalb des Entscheidungen-treffenden</a:t>
            </a:r>
          </a:p>
          <a:p>
            <a:r>
              <a:rPr lang="de-DE" dirty="0" smtClean="0"/>
              <a:t>Systems, aber dieses muss zur Entscheidungsfindung nicht verstehen wie!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00034" y="51435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3) Wenn unharmonische Terme [</a:t>
            </a:r>
            <a:r>
              <a:rPr lang="de-AT" dirty="0" smtClean="0"/>
              <a:t>Terme höherer Ordnung</a:t>
            </a:r>
            <a:r>
              <a:rPr lang="de-AT" b="1" dirty="0" smtClean="0"/>
              <a:t>] in ein Potential eingefügt werden, so stören sie die den stationären Charakter der Phase (Wirkung) für die Realisierung des klassisch(mechanisch)en                                     </a:t>
            </a:r>
            <a:r>
              <a:rPr lang="de-AT" b="1" dirty="0" smtClean="0">
                <a:noFill/>
              </a:rPr>
              <a:t>fades.                                                                     </a:t>
            </a:r>
            <a:r>
              <a:rPr lang="de-AT" b="1" dirty="0" smtClean="0"/>
              <a:t>Pfades.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 smtClean="0"/>
              <a:t>Meine Hypothese betreffend das Zusammenspiel zwischen physikalischen Gesetzen und Biologischer IV</a:t>
            </a:r>
            <a:endParaRPr lang="de-AT" sz="2800" dirty="0"/>
          </a:p>
        </p:txBody>
      </p:sp>
      <p:sp>
        <p:nvSpPr>
          <p:cNvPr id="3" name="Rechteck 2"/>
          <p:cNvSpPr/>
          <p:nvPr/>
        </p:nvSpPr>
        <p:spPr>
          <a:xfrm>
            <a:off x="500034" y="264318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1) </a:t>
            </a:r>
            <a:r>
              <a:rPr lang="de-AT" b="1" dirty="0" smtClean="0"/>
              <a:t>Jedes Material hat ein </a:t>
            </a:r>
            <a:r>
              <a:rPr lang="de-AT" b="1" dirty="0" smtClean="0"/>
              <a:t>charakteristisches </a:t>
            </a:r>
            <a:r>
              <a:rPr lang="de-AT" b="1" dirty="0" err="1" smtClean="0"/>
              <a:t>Phononenspektrum</a:t>
            </a:r>
            <a:r>
              <a:rPr lang="de-AT" b="1" dirty="0" smtClean="0"/>
              <a:t>, welches die erlaubten Vibrationsmoden und ihre Frequenzen definiert. Dieses Spektrum wird determiniert durch die Kristallstruktur des Materials, seine Atommasse und Kräfte zwischen Atomen und es ist „subjektiv“.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500034" y="3929066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2) Signifikante Deformationen (Druck- und Spannungsänderungen, aber auch Änderungen im Brechungsindex) können zu unharmonischen Effekten führen, bei denen nichtlineare </a:t>
            </a:r>
            <a:r>
              <a:rPr lang="de-AT" b="1" dirty="0" err="1" smtClean="0"/>
              <a:t>Phononwechselwirkungen</a:t>
            </a:r>
            <a:r>
              <a:rPr lang="de-AT" b="1" dirty="0" smtClean="0"/>
              <a:t> vorrangig werden.</a:t>
            </a:r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500034" y="2214554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 der Physik:</a:t>
            </a:r>
            <a:endParaRPr lang="de-A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00034" y="2274838"/>
            <a:ext cx="8143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4) Nicht-stationärer Charakter der Wirkung in klassischer Mechanik korrespondiert mit komplexeren Potentialen, typischerweise mit Termen höherer Ordnung. </a:t>
            </a:r>
            <a:br>
              <a:rPr lang="de-AT" b="1" dirty="0" smtClean="0"/>
            </a:br>
            <a:r>
              <a:rPr lang="de-AT" b="1" dirty="0" smtClean="0"/>
              <a:t>Diese fördern Dissipation und andere nicht-konservative Effekte, ähnlich, wie unharmonische Terme in quantenmechanischen Systemen Phonon-Phonon </a:t>
            </a:r>
            <a:r>
              <a:rPr lang="de-AT" b="1" dirty="0" smtClean="0"/>
              <a:t>Wechselwirkungen </a:t>
            </a:r>
            <a:r>
              <a:rPr lang="de-AT" b="1" dirty="0" smtClean="0"/>
              <a:t>und dadurch Quanten-Verhalten fördern, was </a:t>
            </a:r>
            <a:r>
              <a:rPr lang="de-AT" b="1" dirty="0" smtClean="0"/>
              <a:t>sie </a:t>
            </a:r>
            <a:r>
              <a:rPr lang="de-AT" b="1" dirty="0" smtClean="0"/>
              <a:t>mehr „</a:t>
            </a:r>
            <a:r>
              <a:rPr lang="en-US" dirty="0" err="1" smtClean="0"/>
              <a:t>Wellen-artig</a:t>
            </a:r>
            <a:r>
              <a:rPr lang="en-US" dirty="0" smtClean="0"/>
              <a:t> </a:t>
            </a:r>
            <a:r>
              <a:rPr lang="en-US" dirty="0" err="1" smtClean="0"/>
              <a:t>denn</a:t>
            </a:r>
            <a:r>
              <a:rPr lang="en-US" dirty="0" smtClean="0"/>
              <a:t> </a:t>
            </a:r>
            <a:r>
              <a:rPr lang="en-US" dirty="0" err="1" smtClean="0"/>
              <a:t>Partikel-artig</a:t>
            </a:r>
            <a:r>
              <a:rPr lang="en-US" dirty="0" smtClean="0"/>
              <a:t>” </a:t>
            </a:r>
            <a:r>
              <a:rPr lang="en-US" b="1" dirty="0" err="1" smtClean="0"/>
              <a:t>macht</a:t>
            </a:r>
            <a:r>
              <a:rPr lang="en-US" b="1" dirty="0" smtClean="0"/>
              <a:t>.</a:t>
            </a:r>
            <a:r>
              <a:rPr lang="de-AT" dirty="0" smtClean="0"/>
              <a:t> </a:t>
            </a:r>
            <a:r>
              <a:rPr lang="de-AT" sz="1200" dirty="0" smtClean="0"/>
              <a:t>(</a:t>
            </a:r>
            <a:r>
              <a:rPr lang="de-AT" sz="1200" b="1" dirty="0" smtClean="0"/>
              <a:t>Quanten Interferenz &amp; nicht-lineare Effekte: Verstärktes </a:t>
            </a:r>
            <a:r>
              <a:rPr lang="de-AT" sz="1200" b="1" dirty="0" err="1" smtClean="0"/>
              <a:t>tunneling</a:t>
            </a:r>
            <a:r>
              <a:rPr lang="de-AT" sz="1200" b="1" dirty="0" smtClean="0"/>
              <a:t>, Kopplung verschiedener Moden oder Energieniveaus, Lokalisierung, </a:t>
            </a:r>
            <a:r>
              <a:rPr lang="de-AT" sz="1200" b="1" dirty="0" err="1" smtClean="0"/>
              <a:t>Entanglement</a:t>
            </a:r>
            <a:r>
              <a:rPr lang="de-AT" sz="1200" b="1" dirty="0" smtClean="0"/>
              <a:t>, etc. </a:t>
            </a:r>
            <a:endParaRPr lang="de-AT" sz="1200" b="1" dirty="0"/>
          </a:p>
        </p:txBody>
      </p:sp>
      <p:sp>
        <p:nvSpPr>
          <p:cNvPr id="5" name="Rechteck 4"/>
          <p:cNvSpPr/>
          <p:nvPr/>
        </p:nvSpPr>
        <p:spPr>
          <a:xfrm>
            <a:off x="428596" y="478632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sym typeface="Wingdings" pitchFamily="2" charset="2"/>
              </a:rPr>
              <a:t>Falls </a:t>
            </a:r>
            <a:r>
              <a:rPr lang="de-AT" b="1" i="1" dirty="0" smtClean="0">
                <a:sym typeface="Wingdings" pitchFamily="2" charset="2"/>
              </a:rPr>
              <a:t>Fühlen </a:t>
            </a:r>
            <a:r>
              <a:rPr lang="de-AT" b="1" dirty="0" smtClean="0">
                <a:sym typeface="Wingdings" pitchFamily="2" charset="2"/>
              </a:rPr>
              <a:t>dies tatsächlich für einen biologischen Mechanismus nutzt, </a:t>
            </a:r>
            <a:br>
              <a:rPr lang="de-AT" b="1" dirty="0" smtClean="0">
                <a:sym typeface="Wingdings" pitchFamily="2" charset="2"/>
              </a:rPr>
            </a:br>
            <a:r>
              <a:rPr lang="de-AT" b="1" dirty="0" smtClean="0">
                <a:sym typeface="Wingdings" pitchFamily="2" charset="2"/>
              </a:rPr>
              <a:t>     um Bewusstsein über/Messung des </a:t>
            </a:r>
            <a:br>
              <a:rPr lang="de-AT" b="1" dirty="0" smtClean="0">
                <a:sym typeface="Wingdings" pitchFamily="2" charset="2"/>
              </a:rPr>
            </a:br>
            <a:r>
              <a:rPr lang="de-AT" b="1" dirty="0" smtClean="0">
                <a:sym typeface="Wingdings" pitchFamily="2" charset="2"/>
              </a:rPr>
              <a:t>        Zustand(s) und Zustandsänderungen einer geschlossenen Einheit </a:t>
            </a:r>
            <a:br>
              <a:rPr lang="de-AT" b="1" dirty="0" smtClean="0">
                <a:sym typeface="Wingdings" pitchFamily="2" charset="2"/>
              </a:rPr>
            </a:br>
            <a:r>
              <a:rPr lang="de-AT" b="1" dirty="0" smtClean="0">
                <a:sym typeface="Wingdings" pitchFamily="2" charset="2"/>
              </a:rPr>
              <a:t>     (</a:t>
            </a:r>
            <a:r>
              <a:rPr lang="de-AT" sz="1400" b="1" dirty="0" smtClean="0">
                <a:sym typeface="Wingdings" pitchFamily="2" charset="2"/>
              </a:rPr>
              <a:t>geschlossen gemäß „</a:t>
            </a:r>
            <a:r>
              <a:rPr lang="de-AT" sz="1400" b="1" dirty="0" err="1" smtClean="0">
                <a:sym typeface="Wingdings" pitchFamily="2" charset="2"/>
              </a:rPr>
              <a:t>closure</a:t>
            </a:r>
            <a:r>
              <a:rPr lang="de-AT" sz="1400" b="1" dirty="0" smtClean="0">
                <a:sym typeface="Wingdings" pitchFamily="2" charset="2"/>
              </a:rPr>
              <a:t> </a:t>
            </a:r>
            <a:r>
              <a:rPr lang="de-AT" sz="1400" b="1" dirty="0" err="1" smtClean="0">
                <a:sym typeface="Wingdings" pitchFamily="2" charset="2"/>
              </a:rPr>
              <a:t>to</a:t>
            </a:r>
            <a:r>
              <a:rPr lang="de-AT" sz="1400" b="1" dirty="0" smtClean="0">
                <a:sym typeface="Wingdings" pitchFamily="2" charset="2"/>
              </a:rPr>
              <a:t> </a:t>
            </a:r>
            <a:r>
              <a:rPr lang="de-AT" sz="1400" b="1" dirty="0" err="1" smtClean="0">
                <a:sym typeface="Wingdings" pitchFamily="2" charset="2"/>
              </a:rPr>
              <a:t>efficient</a:t>
            </a:r>
            <a:r>
              <a:rPr lang="de-AT" sz="1400" b="1" dirty="0" smtClean="0">
                <a:sym typeface="Wingdings" pitchFamily="2" charset="2"/>
              </a:rPr>
              <a:t> </a:t>
            </a:r>
            <a:r>
              <a:rPr lang="de-AT" sz="1400" b="1" dirty="0" err="1" smtClean="0">
                <a:sym typeface="Wingdings" pitchFamily="2" charset="2"/>
              </a:rPr>
              <a:t>causation</a:t>
            </a:r>
            <a:r>
              <a:rPr lang="de-AT" sz="1400" b="1" dirty="0" smtClean="0">
                <a:sym typeface="Wingdings" pitchFamily="2" charset="2"/>
              </a:rPr>
              <a:t>“ Rosen (Rosen 1991, S. 251))</a:t>
            </a:r>
            <a:r>
              <a:rPr lang="de-AT" b="1" dirty="0" smtClean="0">
                <a:sym typeface="Wingdings" pitchFamily="2" charset="2"/>
              </a:rPr>
              <a:t/>
            </a:r>
            <a:br>
              <a:rPr lang="de-AT" b="1" dirty="0" smtClean="0">
                <a:sym typeface="Wingdings" pitchFamily="2" charset="2"/>
              </a:rPr>
            </a:br>
            <a:r>
              <a:rPr lang="de-AT" b="1" dirty="0" smtClean="0">
                <a:sym typeface="Wingdings" pitchFamily="2" charset="2"/>
              </a:rPr>
              <a:t>                   zu ermöglichen, so ergäbe es einen evolutionären Vorteil</a:t>
            </a:r>
          </a:p>
          <a:p>
            <a:r>
              <a:rPr lang="de-DE" b="1" dirty="0" smtClean="0">
                <a:sym typeface="Wingdings" pitchFamily="2" charset="2"/>
              </a:rPr>
              <a:t>                                 und wäre damit funktional.</a:t>
            </a:r>
            <a:endParaRPr lang="de-AT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dirty="0" smtClean="0"/>
              <a:t>Meine Hypothese betreffend das Zusammenspiel zwischen physikalischen Gesetzen und Biologischer IV</a:t>
            </a:r>
            <a:endParaRPr lang="de-A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000" dirty="0" smtClean="0"/>
              <a:t>Falls also evolutionäre Entwicklungen tatsächlich auf basale physikalische Informationsverarbeitung zurückgeführt werden können... </a:t>
            </a:r>
            <a:br>
              <a:rPr lang="de-DE" sz="2000" dirty="0" smtClean="0"/>
            </a:br>
            <a:endParaRPr lang="de-AT" sz="20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8596" y="1714488"/>
            <a:ext cx="8286808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...würden wir folgendes erwarten:</a:t>
            </a:r>
            <a:b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err="1" smtClean="0"/>
              <a:t>Sich</a:t>
            </a:r>
            <a:r>
              <a:rPr lang="en-US" sz="2700" dirty="0" smtClean="0"/>
              <a:t> </a:t>
            </a:r>
            <a:r>
              <a:rPr lang="en-US" sz="2700" dirty="0" err="1" smtClean="0"/>
              <a:t>wiederholende</a:t>
            </a:r>
            <a:r>
              <a:rPr lang="en-US" sz="2700" dirty="0" smtClean="0"/>
              <a:t> - </a:t>
            </a:r>
            <a:r>
              <a:rPr lang="en-US" sz="2700" dirty="0" err="1" smtClean="0"/>
              <a:t>aber</a:t>
            </a:r>
            <a:r>
              <a:rPr lang="en-US" sz="2700" dirty="0" smtClean="0"/>
              <a:t> dank </a:t>
            </a:r>
            <a:r>
              <a:rPr lang="en-US" sz="2700" dirty="0" err="1" smtClean="0"/>
              <a:t>sehr</a:t>
            </a:r>
            <a:r>
              <a:rPr lang="en-US" sz="2700" dirty="0" smtClean="0"/>
              <a:t> </a:t>
            </a:r>
            <a:r>
              <a:rPr lang="en-US" sz="2700" dirty="0" err="1" smtClean="0"/>
              <a:t>lange</a:t>
            </a:r>
            <a:r>
              <a:rPr lang="en-US" sz="2700" dirty="0" smtClean="0"/>
              <a:t> </a:t>
            </a:r>
            <a:r>
              <a:rPr lang="en-US" sz="2700" dirty="0" err="1" smtClean="0"/>
              <a:t>andauernder</a:t>
            </a:r>
            <a:r>
              <a:rPr lang="en-US" sz="2700" dirty="0" smtClean="0"/>
              <a:t> Evolution - „</a:t>
            </a:r>
            <a:r>
              <a:rPr lang="en-US" sz="2700" dirty="0" err="1" smtClean="0"/>
              <a:t>nur</a:t>
            </a:r>
            <a:r>
              <a:rPr lang="en-US" sz="2700" dirty="0" smtClean="0"/>
              <a:t> </a:t>
            </a:r>
            <a:r>
              <a:rPr lang="en-US" sz="2700" dirty="0" err="1" smtClean="0"/>
              <a:t>analoge</a:t>
            </a:r>
            <a:r>
              <a:rPr lang="en-US" sz="2700" dirty="0" smtClean="0"/>
              <a:t>“ Muster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de-DE" sz="2700" dirty="0" smtClean="0"/>
              <a:t>„Basale Prinzipien“</a:t>
            </a:r>
            <a:endParaRPr kumimoji="0" lang="de-D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000" dirty="0" smtClean="0"/>
              <a:t>Komplexe Kopplungen zwischen linearer Superposition und nicht-linearer Mischung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AT" sz="2000" dirty="0" smtClean="0"/>
              <a:t>Fähigkeit, die Rekrutierung von Elementen an die Größe der Aufgabe anzupassen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AT" sz="2000" dirty="0" smtClean="0"/>
              <a:t>Fähigkeit zur „linearen“ Erkundung vorhandener Problemräume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000" dirty="0" smtClean="0"/>
              <a:t>Mechanismen der Verstärkung, Dämpfung und des Phasenübergangs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000" dirty="0" smtClean="0"/>
              <a:t>Zwei verschiedene Arten der Speicherung von materieller Struktur und von Dynamiken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de-DE" sz="2000" dirty="0" err="1" smtClean="0"/>
              <a:t>I</a:t>
            </a:r>
            <a:r>
              <a:rPr lang="de-DE" sz="2000" baseline="-25000" dirty="0" err="1" smtClean="0"/>
              <a:t>kin</a:t>
            </a:r>
            <a:r>
              <a:rPr lang="de-DE" sz="2000" dirty="0" smtClean="0"/>
              <a:t> </a:t>
            </a:r>
            <a:r>
              <a:rPr lang="de-DE" sz="2000" dirty="0" err="1" smtClean="0"/>
              <a:t>I</a:t>
            </a:r>
            <a:r>
              <a:rPr lang="de-DE" sz="2000" baseline="-25000" dirty="0" err="1" smtClean="0"/>
              <a:t>struk</a:t>
            </a:r>
            <a:r>
              <a:rPr lang="de-DE" sz="2000" baseline="-25000" dirty="0" smtClean="0"/>
              <a:t>    </a:t>
            </a:r>
            <a:r>
              <a:rPr lang="de-DE" sz="2000" dirty="0" smtClean="0"/>
              <a:t>(Vergleichbar zu Hardware und Software)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000" dirty="0" smtClean="0"/>
              <a:t>...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de-AT" sz="2000" baseline="-250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de-AT" sz="20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de-DE" sz="20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4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de-DE" sz="24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de-DE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de-A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2352682" cy="14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164" y="2357430"/>
            <a:ext cx="1226836" cy="8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357158" y="1071546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Wenn die Hypothese getestet und bestätigt werden kann, </a:t>
            </a:r>
            <a:br>
              <a:rPr lang="de-AT" b="1" dirty="0" smtClean="0"/>
            </a:br>
            <a:r>
              <a:rPr lang="de-AT" b="1" dirty="0" smtClean="0"/>
              <a:t>können wir </a:t>
            </a:r>
            <a:r>
              <a:rPr lang="de-AT" b="1" dirty="0" smtClean="0"/>
              <a:t>all </a:t>
            </a:r>
            <a:r>
              <a:rPr lang="de-AT" b="1" dirty="0" smtClean="0"/>
              <a:t>die großartige Arbeit, die auf dem Gebiet der physikalischen Informationsverarbeitung bereits geleistet wurde</a:t>
            </a:r>
          </a:p>
          <a:p>
            <a:r>
              <a:rPr lang="de-DE" b="1" dirty="0" smtClean="0"/>
              <a:t>(v. Weizsäcker, </a:t>
            </a:r>
            <a:r>
              <a:rPr lang="de-DE" b="1" dirty="0" err="1" smtClean="0"/>
              <a:t>Lotka</a:t>
            </a:r>
            <a:r>
              <a:rPr lang="de-DE" b="1" dirty="0" smtClean="0"/>
              <a:t>, Odum, </a:t>
            </a:r>
            <a:r>
              <a:rPr lang="de-DE" b="1" dirty="0" err="1" smtClean="0"/>
              <a:t>Stonier</a:t>
            </a:r>
            <a:r>
              <a:rPr lang="de-DE" b="1" dirty="0" smtClean="0"/>
              <a:t>, Levin, ...) </a:t>
            </a:r>
            <a:r>
              <a:rPr lang="de-AT" b="1" dirty="0" smtClean="0"/>
              <a:t>nutzen, </a:t>
            </a:r>
          </a:p>
          <a:p>
            <a:endParaRPr lang="de-AT" b="1" dirty="0" smtClean="0"/>
          </a:p>
          <a:p>
            <a:r>
              <a:rPr lang="de-AT" b="1" dirty="0" smtClean="0"/>
              <a:t>um</a:t>
            </a:r>
            <a:r>
              <a:rPr lang="de-AT" dirty="0" smtClean="0"/>
              <a:t> </a:t>
            </a:r>
            <a:r>
              <a:rPr lang="de-AT" b="1" dirty="0" smtClean="0"/>
              <a:t>die</a:t>
            </a:r>
            <a:r>
              <a:rPr lang="de-AT" dirty="0" smtClean="0"/>
              <a:t> </a:t>
            </a:r>
            <a:r>
              <a:rPr lang="de-AT" b="1" dirty="0" smtClean="0"/>
              <a:t>Informationsverarbeitung im</a:t>
            </a:r>
            <a:r>
              <a:rPr lang="de-AT" dirty="0" smtClean="0"/>
              <a:t> </a:t>
            </a:r>
            <a:r>
              <a:rPr lang="de-AT" b="1" dirty="0" smtClean="0"/>
              <a:t>Bereich</a:t>
            </a:r>
            <a:r>
              <a:rPr lang="de-AT" dirty="0" smtClean="0"/>
              <a:t> </a:t>
            </a:r>
            <a:r>
              <a:rPr lang="de-AT" b="1" dirty="0" smtClean="0"/>
              <a:t>der</a:t>
            </a:r>
            <a:r>
              <a:rPr lang="de-AT" dirty="0" smtClean="0"/>
              <a:t> </a:t>
            </a:r>
            <a:r>
              <a:rPr lang="de-AT" b="1" dirty="0" smtClean="0"/>
              <a:t>Physik</a:t>
            </a:r>
            <a:r>
              <a:rPr lang="de-AT" dirty="0" smtClean="0"/>
              <a:t> </a:t>
            </a:r>
            <a:r>
              <a:rPr lang="de-AT" b="1" dirty="0" smtClean="0"/>
              <a:t>und Chemie mit der</a:t>
            </a:r>
            <a:r>
              <a:rPr lang="de-AT" dirty="0" smtClean="0"/>
              <a:t> </a:t>
            </a:r>
            <a:r>
              <a:rPr lang="de-AT" b="1" dirty="0" smtClean="0"/>
              <a:t>der</a:t>
            </a:r>
            <a:r>
              <a:rPr lang="de-AT" dirty="0" smtClean="0"/>
              <a:t> </a:t>
            </a:r>
            <a:r>
              <a:rPr lang="de-AT" b="1" dirty="0" smtClean="0"/>
              <a:t>Biologie</a:t>
            </a:r>
            <a:r>
              <a:rPr lang="de-AT" dirty="0" smtClean="0"/>
              <a:t> </a:t>
            </a:r>
            <a:r>
              <a:rPr lang="de-AT" b="1" dirty="0" smtClean="0"/>
              <a:t>und der</a:t>
            </a:r>
            <a:r>
              <a:rPr lang="de-AT" dirty="0" smtClean="0"/>
              <a:t> </a:t>
            </a:r>
            <a:r>
              <a:rPr lang="de-AT" b="1" dirty="0" smtClean="0"/>
              <a:t>menschlichen Welt</a:t>
            </a:r>
            <a:r>
              <a:rPr lang="de-AT" dirty="0" smtClean="0"/>
              <a:t> </a:t>
            </a:r>
            <a:r>
              <a:rPr lang="de-AT" b="1" dirty="0" smtClean="0"/>
              <a:t>der rein</a:t>
            </a:r>
            <a:r>
              <a:rPr lang="de-AT" dirty="0" smtClean="0"/>
              <a:t> </a:t>
            </a:r>
            <a:r>
              <a:rPr lang="de-AT" b="1" dirty="0" smtClean="0"/>
              <a:t>absichtsorientierten, hoch</a:t>
            </a:r>
            <a:r>
              <a:rPr lang="de-AT" dirty="0" smtClean="0"/>
              <a:t> </a:t>
            </a:r>
            <a:r>
              <a:rPr lang="de-AT" b="1" dirty="0" smtClean="0"/>
              <a:t>abstrahierten</a:t>
            </a:r>
            <a:r>
              <a:rPr lang="de-AT" dirty="0" smtClean="0"/>
              <a:t> </a:t>
            </a:r>
            <a:r>
              <a:rPr lang="de-AT" b="1" dirty="0" smtClean="0"/>
              <a:t>Informationsverarbeitung in einem Rekursionsdiagramm zu einer Linie</a:t>
            </a:r>
            <a:r>
              <a:rPr lang="de-AT" dirty="0" smtClean="0"/>
              <a:t> </a:t>
            </a:r>
            <a:r>
              <a:rPr lang="de-AT" b="1" dirty="0" smtClean="0"/>
              <a:t>zu</a:t>
            </a:r>
            <a:r>
              <a:rPr lang="de-AT" dirty="0" smtClean="0"/>
              <a:t> </a:t>
            </a:r>
            <a:r>
              <a:rPr lang="de-AT" b="1" dirty="0" smtClean="0"/>
              <a:t>verbinden, geleitet</a:t>
            </a:r>
            <a:br>
              <a:rPr lang="de-AT" b="1" dirty="0" smtClean="0"/>
            </a:br>
            <a:r>
              <a:rPr lang="de-AT" b="1" dirty="0" smtClean="0"/>
              <a:t>von</a:t>
            </a:r>
            <a:r>
              <a:rPr lang="de-AT" dirty="0" smtClean="0"/>
              <a:t> </a:t>
            </a:r>
            <a:r>
              <a:rPr lang="de-AT" b="1" dirty="0" smtClean="0"/>
              <a:t>der evolutionären</a:t>
            </a:r>
            <a:r>
              <a:rPr lang="de-AT" dirty="0" smtClean="0"/>
              <a:t> </a:t>
            </a:r>
            <a:r>
              <a:rPr lang="de-AT" b="1" dirty="0" smtClean="0"/>
              <a:t>Sichtweise auf die</a:t>
            </a:r>
            <a:r>
              <a:rPr lang="de-AT" dirty="0" smtClean="0"/>
              <a:t> </a:t>
            </a:r>
            <a:r>
              <a:rPr lang="de-AT" b="1" dirty="0" smtClean="0"/>
              <a:t>Entwicklung im Laufe der Zeit</a:t>
            </a:r>
            <a:r>
              <a:rPr lang="de-AT" b="1" dirty="0" smtClean="0"/>
              <a:t>...</a:t>
            </a:r>
            <a:endParaRPr lang="de-AT" dirty="0" smtClean="0"/>
          </a:p>
          <a:p>
            <a:endParaRPr lang="de-DE" b="1" dirty="0" smtClean="0"/>
          </a:p>
          <a:p>
            <a:r>
              <a:rPr lang="de-DE" b="1" dirty="0" smtClean="0"/>
              <a:t>...und da anknüpfen, wo Darwin und </a:t>
            </a:r>
            <a:r>
              <a:rPr lang="de-DE" b="1" dirty="0" err="1" smtClean="0"/>
              <a:t>Wallich</a:t>
            </a:r>
            <a:r>
              <a:rPr lang="de-DE" b="1" dirty="0" smtClean="0"/>
              <a:t> nur spekulieren konnten!</a:t>
            </a:r>
          </a:p>
          <a:p>
            <a:endParaRPr lang="de-DE" b="1" dirty="0" smtClean="0"/>
          </a:p>
          <a:p>
            <a:r>
              <a:rPr lang="de-AT" b="1" dirty="0" smtClean="0"/>
              <a:t>Dies ist eine hochgradig</a:t>
            </a:r>
            <a:r>
              <a:rPr lang="de-AT" dirty="0" smtClean="0"/>
              <a:t> </a:t>
            </a:r>
            <a:r>
              <a:rPr lang="de-AT" b="1" dirty="0" smtClean="0"/>
              <a:t>interdisziplinäre, interkulturelle</a:t>
            </a:r>
            <a:r>
              <a:rPr lang="de-AT" dirty="0" smtClean="0"/>
              <a:t> </a:t>
            </a:r>
            <a:r>
              <a:rPr lang="de-AT" b="1" dirty="0" smtClean="0"/>
              <a:t>Arbeit, wo</a:t>
            </a:r>
            <a:r>
              <a:rPr lang="de-AT" dirty="0" smtClean="0"/>
              <a:t> </a:t>
            </a:r>
            <a:r>
              <a:rPr lang="de-AT" b="1" dirty="0" smtClean="0"/>
              <a:t>Ideen</a:t>
            </a:r>
            <a:r>
              <a:rPr lang="de-AT" dirty="0" smtClean="0"/>
              <a:t> </a:t>
            </a:r>
            <a:r>
              <a:rPr lang="de-AT" b="1" dirty="0" smtClean="0"/>
              <a:t>und</a:t>
            </a:r>
            <a:r>
              <a:rPr lang="de-AT" dirty="0" smtClean="0"/>
              <a:t> </a:t>
            </a:r>
            <a:r>
              <a:rPr lang="de-AT" b="1" dirty="0" smtClean="0"/>
              <a:t>Konzepte, die</a:t>
            </a:r>
            <a:r>
              <a:rPr lang="de-AT" dirty="0" smtClean="0"/>
              <a:t> </a:t>
            </a:r>
            <a:r>
              <a:rPr lang="de-AT" b="1" dirty="0" smtClean="0"/>
              <a:t>von</a:t>
            </a:r>
            <a:r>
              <a:rPr lang="de-AT" dirty="0" smtClean="0"/>
              <a:t> </a:t>
            </a:r>
            <a:r>
              <a:rPr lang="de-AT" b="1" dirty="0" smtClean="0"/>
              <a:t>heutigen</a:t>
            </a:r>
            <a:r>
              <a:rPr lang="de-AT" dirty="0" smtClean="0"/>
              <a:t> </a:t>
            </a:r>
            <a:r>
              <a:rPr lang="de-AT" b="1" dirty="0" smtClean="0"/>
              <a:t>Denkern</a:t>
            </a:r>
            <a:r>
              <a:rPr lang="de-AT" dirty="0" smtClean="0"/>
              <a:t> </a:t>
            </a:r>
            <a:r>
              <a:rPr lang="de-AT" b="1" dirty="0" smtClean="0"/>
              <a:t>entwickelt wurden, zusammen mit</a:t>
            </a:r>
            <a:r>
              <a:rPr lang="de-AT" dirty="0" smtClean="0"/>
              <a:t> </a:t>
            </a:r>
            <a:r>
              <a:rPr lang="de-AT" b="1" dirty="0" smtClean="0"/>
              <a:t>aufgezeichnete</a:t>
            </a:r>
            <a:r>
              <a:rPr lang="de-AT" dirty="0" smtClean="0"/>
              <a:t>n </a:t>
            </a:r>
            <a:r>
              <a:rPr lang="de-AT" b="1" dirty="0" smtClean="0"/>
              <a:t>Informationen</a:t>
            </a:r>
            <a:r>
              <a:rPr lang="de-AT" dirty="0" smtClean="0"/>
              <a:t> </a:t>
            </a:r>
            <a:r>
              <a:rPr lang="de-AT" b="1" dirty="0" smtClean="0"/>
              <a:t>von früheren</a:t>
            </a:r>
            <a:r>
              <a:rPr lang="de-AT" dirty="0" smtClean="0"/>
              <a:t> </a:t>
            </a:r>
            <a:r>
              <a:rPr lang="de-AT" b="1" dirty="0" smtClean="0"/>
              <a:t>Denkern</a:t>
            </a:r>
            <a:r>
              <a:rPr lang="de-AT" dirty="0" smtClean="0"/>
              <a:t> </a:t>
            </a:r>
            <a:r>
              <a:rPr lang="de-AT" b="1" dirty="0" smtClean="0"/>
              <a:t>benötigt werden, und zusammenfinden müssen.</a:t>
            </a:r>
            <a:r>
              <a:rPr lang="de-DE" b="1" dirty="0" smtClean="0"/>
              <a:t>  </a:t>
            </a:r>
            <a:br>
              <a:rPr lang="de-DE" b="1" dirty="0" smtClean="0"/>
            </a:br>
            <a:r>
              <a:rPr lang="de-DE" b="1" dirty="0" smtClean="0"/>
              <a:t>                    </a:t>
            </a:r>
            <a:br>
              <a:rPr lang="de-DE" b="1" dirty="0" smtClean="0"/>
            </a:br>
            <a:r>
              <a:rPr lang="de-DE" b="1" dirty="0" smtClean="0"/>
              <a:t>                  </a:t>
            </a:r>
            <a:r>
              <a:rPr lang="de-DE" sz="1600" b="1" dirty="0" smtClean="0"/>
              <a:t>Falls alle Regierungen eine einzige Sache ehrlich beantworten könnten</a:t>
            </a:r>
            <a:r>
              <a:rPr lang="en-US" sz="1600" b="1" dirty="0" smtClean="0"/>
              <a:t>:</a:t>
            </a:r>
          </a:p>
          <a:p>
            <a:r>
              <a:rPr lang="en-US" b="1" dirty="0" smtClean="0"/>
              <a:t>                                        </a:t>
            </a:r>
            <a:r>
              <a:rPr lang="en-US" sz="2000" b="1" dirty="0" smtClean="0">
                <a:latin typeface="Berlin Sans FB Demi" pitchFamily="34" charset="0"/>
              </a:rPr>
              <a:t>Was </a:t>
            </a:r>
            <a:r>
              <a:rPr lang="en-US" sz="2000" b="1" dirty="0" err="1" smtClean="0">
                <a:latin typeface="Berlin Sans FB Demi" pitchFamily="34" charset="0"/>
              </a:rPr>
              <a:t>wir</a:t>
            </a:r>
            <a:r>
              <a:rPr lang="en-US" sz="2000" b="1" dirty="0" smtClean="0">
                <a:latin typeface="Berlin Sans FB Demi" pitchFamily="34" charset="0"/>
              </a:rPr>
              <a:t> </a:t>
            </a:r>
            <a:r>
              <a:rPr lang="en-US" sz="2000" b="1" dirty="0" err="1" smtClean="0">
                <a:latin typeface="Berlin Sans FB Demi" pitchFamily="34" charset="0"/>
              </a:rPr>
              <a:t>wollen</a:t>
            </a:r>
            <a:r>
              <a:rPr lang="en-US" sz="2000" b="1" dirty="0" smtClean="0">
                <a:latin typeface="Berlin Sans FB Demi" pitchFamily="34" charset="0"/>
              </a:rPr>
              <a:t> und was </a:t>
            </a:r>
            <a:r>
              <a:rPr lang="en-US" sz="2000" b="1" dirty="0" err="1" smtClean="0">
                <a:latin typeface="Berlin Sans FB Demi" pitchFamily="34" charset="0"/>
              </a:rPr>
              <a:t>wir</a:t>
            </a:r>
            <a:r>
              <a:rPr lang="en-US" sz="2000" b="1" dirty="0" smtClean="0">
                <a:latin typeface="Berlin Sans FB Demi" pitchFamily="34" charset="0"/>
              </a:rPr>
              <a:t> </a:t>
            </a:r>
            <a:r>
              <a:rPr lang="en-US" sz="2000" b="1" dirty="0" err="1" smtClean="0">
                <a:latin typeface="Berlin Sans FB Demi" pitchFamily="34" charset="0"/>
              </a:rPr>
              <a:t>vermeiden</a:t>
            </a:r>
            <a:r>
              <a:rPr lang="en-US" sz="2000" b="1" dirty="0" smtClean="0">
                <a:latin typeface="Berlin Sans FB Demi" pitchFamily="34" charset="0"/>
              </a:rPr>
              <a:t> </a:t>
            </a:r>
            <a:r>
              <a:rPr lang="en-US" sz="2000" b="1" dirty="0" err="1" smtClean="0">
                <a:latin typeface="Berlin Sans FB Demi" pitchFamily="34" charset="0"/>
              </a:rPr>
              <a:t>wollen</a:t>
            </a:r>
            <a:r>
              <a:rPr lang="en-US" sz="2000" b="1" dirty="0" smtClean="0">
                <a:latin typeface="Berlin Sans FB Demi" pitchFamily="34" charset="0"/>
              </a:rPr>
              <a:t>!</a:t>
            </a:r>
          </a:p>
          <a:p>
            <a:r>
              <a:rPr lang="en-US" b="1" dirty="0" smtClean="0"/>
              <a:t>                                                       Es </a:t>
            </a:r>
            <a:r>
              <a:rPr lang="en-US" b="1" dirty="0" err="1" smtClean="0"/>
              <a:t>wäre</a:t>
            </a:r>
            <a:r>
              <a:rPr lang="en-US" b="1" dirty="0" smtClean="0"/>
              <a:t> </a:t>
            </a:r>
            <a:r>
              <a:rPr lang="en-US" b="1" dirty="0" err="1" smtClean="0"/>
              <a:t>eine</a:t>
            </a:r>
            <a:r>
              <a:rPr lang="en-US" b="1" dirty="0" smtClean="0"/>
              <a:t> </a:t>
            </a:r>
            <a:r>
              <a:rPr lang="en-US" b="1" dirty="0" err="1" smtClean="0"/>
              <a:t>solide</a:t>
            </a:r>
            <a:r>
              <a:rPr lang="en-US" b="1" dirty="0" smtClean="0"/>
              <a:t> </a:t>
            </a:r>
            <a:r>
              <a:rPr lang="en-US" b="1" dirty="0" err="1" smtClean="0"/>
              <a:t>Grundlage</a:t>
            </a:r>
            <a:r>
              <a:rPr lang="en-US" b="1" dirty="0" smtClean="0"/>
              <a:t>!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Nur ein (triviales?) Beispiel: </a:t>
            </a:r>
            <a:br>
              <a:rPr lang="de-DE" dirty="0" smtClean="0"/>
            </a:br>
            <a:r>
              <a:rPr lang="de-DE" sz="2200" dirty="0" smtClean="0"/>
              <a:t>Power Input &amp; Motivationsanrieb</a:t>
            </a:r>
            <a:endParaRPr lang="de-AT" sz="2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28596" y="1428736"/>
          <a:ext cx="8143932" cy="478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Selektive Umwelt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Antrieb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Möglichkeiten</a:t>
                      </a:r>
                      <a:endParaRPr lang="de-AT" dirty="0"/>
                    </a:p>
                  </a:txBody>
                  <a:tcPr/>
                </a:tc>
              </a:tr>
              <a:tr h="666800">
                <a:tc>
                  <a:txBody>
                    <a:bodyPr/>
                    <a:lstStyle/>
                    <a:p>
                      <a:r>
                        <a:rPr lang="de-DE" dirty="0" smtClean="0"/>
                        <a:t>Physikalisch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Ziel-los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666800">
                <a:tc>
                  <a:txBody>
                    <a:bodyPr/>
                    <a:lstStyle/>
                    <a:p>
                      <a:r>
                        <a:rPr lang="de-DE" dirty="0" smtClean="0"/>
                        <a:t>Biologisch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Holzwurm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Überleben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Intentional (Individuum)</a:t>
                      </a:r>
                    </a:p>
                    <a:p>
                      <a:r>
                        <a:rPr lang="de-DE" dirty="0" smtClean="0"/>
                        <a:t>Mensch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Behausung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Intentional</a:t>
                      </a:r>
                      <a:r>
                        <a:rPr lang="de-DE" baseline="0" dirty="0" smtClean="0"/>
                        <a:t> (Kultur)</a:t>
                      </a:r>
                    </a:p>
                    <a:p>
                      <a:r>
                        <a:rPr lang="de-DE" dirty="0" smtClean="0"/>
                        <a:t>Mensch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Umstrukturierung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500306"/>
            <a:ext cx="857256" cy="7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uppieren 14"/>
          <p:cNvGrpSpPr/>
          <p:nvPr/>
        </p:nvGrpSpPr>
        <p:grpSpPr>
          <a:xfrm>
            <a:off x="6215074" y="2786058"/>
            <a:ext cx="2928926" cy="4105003"/>
            <a:chOff x="6215074" y="2786058"/>
            <a:chExt cx="2928926" cy="4105003"/>
          </a:xfrm>
        </p:grpSpPr>
        <p:sp>
          <p:nvSpPr>
            <p:cNvPr id="4" name="Textfeld 3"/>
            <p:cNvSpPr txBox="1"/>
            <p:nvPr/>
          </p:nvSpPr>
          <p:spPr>
            <a:xfrm>
              <a:off x="7358082" y="642939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250 kW </a:t>
              </a:r>
              <a:r>
                <a:rPr lang="de-DE" sz="1200" dirty="0" smtClean="0"/>
                <a:t>-</a:t>
              </a:r>
              <a:r>
                <a:rPr lang="pl-PL" sz="1200" dirty="0" smtClean="0"/>
                <a:t> 840 kW</a:t>
              </a:r>
              <a:endParaRPr lang="de-DE" sz="1200" dirty="0" smtClean="0"/>
            </a:p>
            <a:p>
              <a:r>
                <a:rPr lang="de-DE" sz="1200" dirty="0" smtClean="0"/>
                <a:t>*1000 ... ?</a:t>
              </a:r>
              <a:endParaRPr lang="de-AT" sz="1200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909367" y="4357694"/>
              <a:ext cx="1234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/>
                <a:t>440 - 2500 W</a:t>
              </a:r>
              <a:endParaRPr lang="de-AT" sz="12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96543" y="3429000"/>
              <a:ext cx="12474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&lt;0,18 W *1000</a:t>
              </a:r>
              <a:endParaRPr lang="de-AT" sz="11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215074" y="6072206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100" dirty="0" smtClean="0"/>
                <a:t>2.8 </a:t>
              </a:r>
              <a:r>
                <a:rPr lang="de-AT" sz="1100" dirty="0" err="1" smtClean="0"/>
                <a:t>kW</a:t>
              </a:r>
              <a:endParaRPr lang="de-AT" sz="11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858148" y="2786058"/>
              <a:ext cx="11095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100" dirty="0" smtClean="0"/>
                <a:t>10</a:t>
              </a:r>
              <a:r>
                <a:rPr lang="de-AT" sz="1100" baseline="30000" dirty="0" smtClean="0"/>
                <a:t>11</a:t>
              </a:r>
              <a:r>
                <a:rPr lang="de-AT" sz="1100" dirty="0" smtClean="0"/>
                <a:t>-10</a:t>
              </a:r>
              <a:r>
                <a:rPr lang="de-AT" sz="1100" baseline="30000" dirty="0" smtClean="0"/>
                <a:t>12</a:t>
              </a:r>
              <a:r>
                <a:rPr lang="de-AT" sz="1100" dirty="0" smtClean="0"/>
                <a:t> </a:t>
              </a:r>
              <a:r>
                <a:rPr lang="de-AT" sz="1100" dirty="0" err="1" smtClean="0"/>
                <a:t>kW</a:t>
              </a:r>
              <a:endParaRPr lang="de-AT" sz="11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00372"/>
            <a:ext cx="623486" cy="9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1000132" cy="7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929066"/>
            <a:ext cx="1071570" cy="10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5072074"/>
            <a:ext cx="1385513" cy="8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072074"/>
            <a:ext cx="1516483" cy="12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5429264"/>
            <a:ext cx="1643074" cy="8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Nur ein (triviales?) Beispiel: </a:t>
            </a:r>
            <a:br>
              <a:rPr lang="de-DE" dirty="0" smtClean="0"/>
            </a:br>
            <a:r>
              <a:rPr lang="de-DE" sz="2200" dirty="0" smtClean="0"/>
              <a:t>Power Input &amp; Motivationsanrieb</a:t>
            </a:r>
            <a:endParaRPr lang="de-AT" sz="2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28596" y="1428736"/>
          <a:ext cx="8143932" cy="478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Selektive Umwelt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Antrieb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Möglichkeiten</a:t>
                      </a:r>
                      <a:endParaRPr lang="de-AT" dirty="0"/>
                    </a:p>
                  </a:txBody>
                  <a:tcPr/>
                </a:tc>
              </a:tr>
              <a:tr h="666800">
                <a:tc>
                  <a:txBody>
                    <a:bodyPr/>
                    <a:lstStyle/>
                    <a:p>
                      <a:r>
                        <a:rPr lang="de-DE" dirty="0" smtClean="0"/>
                        <a:t>Physikalisch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Ziel-los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666800">
                <a:tc>
                  <a:txBody>
                    <a:bodyPr/>
                    <a:lstStyle/>
                    <a:p>
                      <a:r>
                        <a:rPr lang="de-DE" dirty="0" smtClean="0"/>
                        <a:t>Biologisch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Holzwurm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Überleben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Intentional (Individuum)</a:t>
                      </a:r>
                    </a:p>
                    <a:p>
                      <a:r>
                        <a:rPr lang="de-DE" dirty="0" smtClean="0"/>
                        <a:t>Mensch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Behausung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1150916">
                <a:tc>
                  <a:txBody>
                    <a:bodyPr/>
                    <a:lstStyle/>
                    <a:p>
                      <a:r>
                        <a:rPr lang="de-DE" dirty="0" smtClean="0"/>
                        <a:t>Intentional</a:t>
                      </a:r>
                      <a:r>
                        <a:rPr lang="de-DE" baseline="0" dirty="0" smtClean="0"/>
                        <a:t> (Kultur)</a:t>
                      </a:r>
                    </a:p>
                    <a:p>
                      <a:r>
                        <a:rPr lang="de-DE" dirty="0" smtClean="0"/>
                        <a:t>Mensch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Umstrukturierung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500306"/>
            <a:ext cx="857256" cy="7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14"/>
          <p:cNvGrpSpPr/>
          <p:nvPr/>
        </p:nvGrpSpPr>
        <p:grpSpPr>
          <a:xfrm>
            <a:off x="6215074" y="2786058"/>
            <a:ext cx="2928926" cy="4105003"/>
            <a:chOff x="6215074" y="2786058"/>
            <a:chExt cx="2928926" cy="4105003"/>
          </a:xfrm>
        </p:grpSpPr>
        <p:sp>
          <p:nvSpPr>
            <p:cNvPr id="4" name="Textfeld 3"/>
            <p:cNvSpPr txBox="1"/>
            <p:nvPr/>
          </p:nvSpPr>
          <p:spPr>
            <a:xfrm>
              <a:off x="7358082" y="642939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250 kW </a:t>
              </a:r>
              <a:r>
                <a:rPr lang="de-DE" sz="1200" dirty="0" smtClean="0"/>
                <a:t>- </a:t>
              </a:r>
              <a:r>
                <a:rPr lang="pl-PL" sz="1200" dirty="0" smtClean="0"/>
                <a:t>840 kW</a:t>
              </a:r>
              <a:endParaRPr lang="de-DE" sz="1200" dirty="0" smtClean="0"/>
            </a:p>
            <a:p>
              <a:r>
                <a:rPr lang="de-DE" sz="1200" dirty="0" smtClean="0"/>
                <a:t>*1000 ... ?</a:t>
              </a:r>
              <a:endParaRPr lang="de-AT" sz="1200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909367" y="4357694"/>
              <a:ext cx="1234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/>
                <a:t>440 - 2500 W</a:t>
              </a:r>
              <a:endParaRPr lang="de-AT" sz="12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896543" y="3429000"/>
              <a:ext cx="12474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&lt;0,18 W *1000</a:t>
              </a:r>
              <a:endParaRPr lang="de-AT" sz="11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215074" y="6072206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100" dirty="0" smtClean="0"/>
                <a:t>2.8 </a:t>
              </a:r>
              <a:r>
                <a:rPr lang="de-AT" sz="1100" dirty="0" err="1" smtClean="0"/>
                <a:t>kW</a:t>
              </a:r>
              <a:endParaRPr lang="de-AT" sz="11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858148" y="2786058"/>
              <a:ext cx="11095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100" dirty="0" smtClean="0"/>
                <a:t>10</a:t>
              </a:r>
              <a:r>
                <a:rPr lang="de-AT" sz="1100" baseline="30000" dirty="0" smtClean="0"/>
                <a:t>11</a:t>
              </a:r>
              <a:r>
                <a:rPr lang="de-AT" sz="1100" dirty="0" smtClean="0"/>
                <a:t>-10</a:t>
              </a:r>
              <a:r>
                <a:rPr lang="de-AT" sz="1100" baseline="30000" dirty="0" smtClean="0"/>
                <a:t>12</a:t>
              </a:r>
              <a:r>
                <a:rPr lang="de-AT" sz="1100" dirty="0" smtClean="0"/>
                <a:t> </a:t>
              </a:r>
              <a:r>
                <a:rPr lang="de-AT" sz="1100" dirty="0" err="1" smtClean="0"/>
                <a:t>kW</a:t>
              </a:r>
              <a:endParaRPr lang="de-AT" sz="11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623486" cy="9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1000132" cy="7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929066"/>
            <a:ext cx="1071570" cy="10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072074"/>
            <a:ext cx="1385513" cy="8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072074"/>
            <a:ext cx="1516483" cy="12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Nach links gekrümmter Pfeil 15"/>
          <p:cNvSpPr/>
          <p:nvPr/>
        </p:nvSpPr>
        <p:spPr>
          <a:xfrm flipH="1" flipV="1">
            <a:off x="2357422" y="2571744"/>
            <a:ext cx="857256" cy="3286148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429264"/>
            <a:ext cx="1643074" cy="8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4857752" y="2571744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?</a:t>
            </a:r>
            <a:endParaRPr lang="de-AT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214554"/>
            <a:ext cx="157996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128px-Darwin_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97297" y="1772816"/>
            <a:ext cx="1146703" cy="155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de-AT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AT" sz="3200" dirty="0" smtClean="0">
                <a:solidFill>
                  <a:prstClr val="black"/>
                </a:solidFill>
              </a:rPr>
              <a:t>Der Evolutionsprozess ist nicht nur ein rein biologisches Konzept (Geschichte)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2339752" y="1628801"/>
            <a:ext cx="516120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1" cap="small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chon</a:t>
            </a:r>
            <a:r>
              <a:rPr lang="en-US" cap="small" dirty="0" smtClean="0">
                <a:solidFill>
                  <a:prstClr val="black"/>
                </a:solidFill>
                <a:latin typeface="Calibri"/>
              </a:rPr>
              <a:t> Darwin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schrieb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seinem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Kollegen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AT" b="1" dirty="0" smtClean="0">
                <a:solidFill>
                  <a:prstClr val="black"/>
                </a:solidFill>
                <a:latin typeface="Calibri"/>
              </a:rPr>
              <a:t>G. C. </a:t>
            </a:r>
            <a:r>
              <a:rPr lang="de-AT" b="1" dirty="0" err="1" smtClean="0">
                <a:solidFill>
                  <a:prstClr val="black"/>
                </a:solidFill>
                <a:latin typeface="Calibri"/>
              </a:rPr>
              <a:t>Wallich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"the principle of continuity renders it probable that the principle of life will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 hereafter be shown to be a part, or consequence of some general law;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but this is only conjecture and not science [1]"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siehe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[2]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für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eine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online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Zusammenfassung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). </a:t>
            </a:r>
          </a:p>
        </p:txBody>
      </p:sp>
      <p:sp>
        <p:nvSpPr>
          <p:cNvPr id="6" name="Rechteck 5"/>
          <p:cNvSpPr/>
          <p:nvPr/>
        </p:nvSpPr>
        <p:spPr>
          <a:xfrm>
            <a:off x="395536" y="4077072"/>
            <a:ext cx="8257389" cy="1034129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“descent with modification” also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Abstammung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mit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Modifikation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[3]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Erlaubt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die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Verbindung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Theorie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Evolution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mit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selektiven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Umgebungen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und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einer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Form von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Invarianz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oder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Stabilität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weiterzudenken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5589240"/>
            <a:ext cx="856895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[1] de Beer, G. Some Unpublished Letters of Charles Darwin. Notes and Records of the Royal Society </a:t>
            </a:r>
            <a:r>
              <a:rPr lang="en-US" sz="1300" b="1" i="1" dirty="0" smtClean="0">
                <a:solidFill>
                  <a:prstClr val="black"/>
                </a:solidFill>
                <a:latin typeface="Calibri"/>
              </a:rPr>
              <a:t>1959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, 14, 12–66.</a:t>
            </a:r>
            <a:endParaRPr lang="de-AT" sz="13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[2] Darwin, C. Darwin Correspondence Project, “Letter no. 13747; 1882. Online </a:t>
            </a:r>
            <a:r>
              <a:rPr lang="en-US" sz="1300" i="1" dirty="0" err="1" smtClean="0">
                <a:solidFill>
                  <a:prstClr val="black"/>
                </a:solidFill>
                <a:latin typeface="Calibri"/>
              </a:rPr>
              <a:t>erhältlich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  <a:hlinkClick r:id="rId3"/>
              </a:rPr>
              <a:t>http://www.darwinproject.ac.uk/letter/DCP-LETT-13747.xml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1300" i="1" dirty="0" smtClean="0">
                <a:solidFill>
                  <a:prstClr val="black"/>
                </a:solidFill>
                <a:latin typeface="Calibri"/>
              </a:rPr>
              <a:t>[3] Darwin, C.; Neumann, C.W.; Heberer, G. Die Entstehung der Arten durch natürliche Zuchtwahl; Reclam: Stuttgart, 2010.                                                                       Original veröffentlicht: 1859.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Beide Enden der Pyramide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5643602" cy="51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4500562" y="3571876"/>
            <a:ext cx="2928958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71472" y="3429000"/>
            <a:ext cx="3975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Besseres Verständnis von</a:t>
            </a:r>
          </a:p>
          <a:p>
            <a:r>
              <a:rPr lang="de-DE" dirty="0" smtClean="0"/>
              <a:t>Physikalischer Information</a:t>
            </a:r>
          </a:p>
          <a:p>
            <a:r>
              <a:rPr lang="de-DE" dirty="0" smtClean="0"/>
              <a:t>(worauf der Schwerpunkt meines</a:t>
            </a:r>
          </a:p>
          <a:p>
            <a:r>
              <a:rPr lang="de-DE" dirty="0" smtClean="0"/>
              <a:t>Projektes hauptsächlich lag).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5643602" cy="51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0" y="2000240"/>
            <a:ext cx="51010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Potentielle Nutzung </a:t>
            </a:r>
          </a:p>
          <a:p>
            <a:r>
              <a:rPr lang="de-DE" dirty="0" smtClean="0"/>
              <a:t>Des Verständnisses von Funktion</a:t>
            </a:r>
          </a:p>
          <a:p>
            <a:r>
              <a:rPr lang="de-DE" dirty="0" smtClean="0"/>
              <a:t>und Struktur-Kinetik</a:t>
            </a:r>
          </a:p>
          <a:p>
            <a:r>
              <a:rPr lang="de-DE" dirty="0" smtClean="0"/>
              <a:t>Kopplung der physikalischen</a:t>
            </a:r>
          </a:p>
          <a:p>
            <a:r>
              <a:rPr lang="de-DE" dirty="0" smtClean="0"/>
              <a:t>Information,</a:t>
            </a:r>
          </a:p>
          <a:p>
            <a:r>
              <a:rPr lang="de-DE" dirty="0" smtClean="0"/>
              <a:t>um</a:t>
            </a:r>
          </a:p>
          <a:p>
            <a:r>
              <a:rPr lang="de-DE" dirty="0" smtClean="0"/>
              <a:t>Phänomene, die in dem heutigen </a:t>
            </a:r>
          </a:p>
          <a:p>
            <a:r>
              <a:rPr lang="de-DE" dirty="0" smtClean="0"/>
              <a:t>Selektionsregime der </a:t>
            </a:r>
            <a:br>
              <a:rPr lang="de-DE" dirty="0" smtClean="0"/>
            </a:br>
            <a:r>
              <a:rPr lang="de-DE" dirty="0" smtClean="0"/>
              <a:t>Intentions-basierten-Entscheidungsfindung</a:t>
            </a:r>
          </a:p>
          <a:p>
            <a:r>
              <a:rPr lang="de-DE" dirty="0" smtClean="0"/>
              <a:t>auftreten, besser einordnen zu können.</a:t>
            </a:r>
          </a:p>
          <a:p>
            <a:r>
              <a:rPr lang="de-DE" dirty="0" smtClean="0"/>
              <a:t>                        ?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3071802" y="1142984"/>
            <a:ext cx="5786478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Beide Enden der Pyramide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2844" y="1428736"/>
          <a:ext cx="8712968" cy="3957983"/>
        </p:xfrm>
        <a:graphic>
          <a:graphicData uri="http://schemas.openxmlformats.org/drawingml/2006/table">
            <a:tbl>
              <a:tblPr/>
              <a:tblGrid>
                <a:gridCol w="2095379"/>
                <a:gridCol w="1658877"/>
                <a:gridCol w="1627930"/>
                <a:gridCol w="1665391"/>
                <a:gridCol w="1665391"/>
              </a:tblGrid>
              <a:tr h="235227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Selektive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Umwelt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/</a:t>
                      </a:r>
                      <a:r>
                        <a:rPr lang="en-US" sz="900" b="1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Evolvierendes</a:t>
                      </a:r>
                      <a:r>
                        <a:rPr lang="en-US" sz="900" b="1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Bezugssystem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47045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Physikalisch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Physico-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Chemisch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Metabolico-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Genetisch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Biologisch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Intentionale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Entscheidungs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-</a:t>
                      </a:r>
                      <a:b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</a:b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fähigkeit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818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Antriebe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für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selektives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Verhalten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Lineare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nicht-lineare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Prozesse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nach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Superposition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periodischer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Bewegungen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900" baseline="0" dirty="0" smtClean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Zweiter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HS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Thermodynamik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Prinzip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stationären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Wirkung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bzw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.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korrelative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Prinzipien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Chemische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Moleküle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sind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in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ihrer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Geometrie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undReaktivität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festgelegt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(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durch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das PSE)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.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können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als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Filter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als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Dipol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Oszillatoren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,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als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stabile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Potentiallandschaften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,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etc.wirken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900" baseline="0" dirty="0" smtClean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Ladungsdelokalisation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Minimierung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Gibbsschen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freien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Energie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Darwinsche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Natürliche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Selektion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: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Fitness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u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nd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volvability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;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Individuen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können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Abweichungen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von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Homöostase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fühlen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daraufhin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agieren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zu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minimieren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/>
                      </a:r>
                      <a:b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</a:b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Optische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Sinne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Bilder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wahrgenommene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akustische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Signale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können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Aktionen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auslösen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die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Kommunikation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innerhalb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und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zwischen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Spezies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bestimmen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.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Die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kennen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Sie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! 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900" dirty="0" smtClean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Ein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gutes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Leben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führen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 das Sinn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erfüllt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ist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. </a:t>
                      </a:r>
                      <a:b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</a:b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Dinge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einfach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aber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,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nicht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zu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einfach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machen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,...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Unmögliche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Eigenschaft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welche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den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Übergang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zur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nächsten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Selektionsumwelt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definiert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AT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Reproduktion einer materiellen Form mit Netzwerken aus Ladung und Masse, die komplexer als Atome sind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AT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Wahrnehmen und bewusste Bewegung, Handeln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AT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Erstellung eines mentalen Modells möglicher Entscheidungen für andere Individuen zur kollektiven Verbesserung der Pläne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Palatino Linotype"/>
                          <a:ea typeface="SimSun"/>
                          <a:cs typeface="Times New Roman"/>
                        </a:rPr>
                        <a:t>?</a:t>
                      </a:r>
                      <a:endParaRPr lang="de-AT" sz="9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9136" y="5500702"/>
            <a:ext cx="8634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   Evolution </a:t>
            </a:r>
            <a:r>
              <a:rPr lang="en-US" sz="14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als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ein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multi-Level- und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rekursiver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rocess.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Innerhalb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komplexer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Körper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oder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größerer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evolvierender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Strukturen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sind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die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selektiven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Umwelten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jeweils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aller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vorangegangener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Evolutionsstufen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                      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ineinander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verschachtelt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und stets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noch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teilweise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oder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sogar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ganz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wirksam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Cordia New" pitchFamily="34" charset="-34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dirty="0" smtClean="0">
                <a:solidFill>
                  <a:schemeClr val="accent1"/>
                </a:solidFill>
              </a:rPr>
              <a:t>Danke für Ihre Aufmerksamkeit!</a:t>
            </a:r>
            <a:br>
              <a:rPr lang="de-AT" sz="4400" dirty="0" smtClean="0">
                <a:solidFill>
                  <a:schemeClr val="accent1"/>
                </a:solidFill>
              </a:rPr>
            </a:br>
            <a:r>
              <a:rPr lang="de-DE" sz="2700" dirty="0" smtClean="0"/>
              <a:t>Quellen und Literatur</a:t>
            </a:r>
            <a:endParaRPr lang="de-AT" sz="27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28596" y="1428736"/>
            <a:ext cx="8229600" cy="49006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de Beer, G.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1959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Some Unpublished Letters of Charles Darwin. Notes and Records of the Royal Society, 14, 12–66.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Darwin, C.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1882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; Darwin Correspondence Project, “Letter no. 13747; Available online: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http://www.darwinproject.ac.uk/letter/DCP-LETT-13747.xml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Darwin, C.; Neumann, C.W.; Heberer, G. 2010. </a:t>
            </a:r>
            <a:r>
              <a:rPr lang="de-AT" sz="4400" dirty="0" err="1" smtClean="0">
                <a:solidFill>
                  <a:prstClr val="black"/>
                </a:solidFill>
                <a:latin typeface="Calibri"/>
              </a:rPr>
              <a:t>Originally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4400" dirty="0" err="1" smtClean="0">
                <a:solidFill>
                  <a:prstClr val="black"/>
                </a:solidFill>
                <a:latin typeface="Calibri"/>
              </a:rPr>
              <a:t>published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4400" b="1" dirty="0" smtClean="0">
                <a:solidFill>
                  <a:prstClr val="black"/>
                </a:solidFill>
                <a:latin typeface="Calibri"/>
              </a:rPr>
              <a:t>1859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: Die Entstehung der Arten durch natürliche Zuchtwahl; Reclam: Stuttgart.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Grathoff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A.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2021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On the Explicit Function of Life within a Physical Universe. Philosophies; 6(3):59;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3"/>
              </a:rPr>
              <a:t>https://doi.org/10.3390/philosophies6030059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; Deutsch: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Grathoff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A.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2021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Zur expliziten Funktion des Lebens innerhalb des physikalischen Universums in: Zimmermann, R. E. (</a:t>
            </a:r>
            <a:r>
              <a:rPr lang="de-AT" sz="4400" dirty="0" err="1" smtClean="0">
                <a:solidFill>
                  <a:prstClr val="black"/>
                </a:solidFill>
                <a:latin typeface="Calibri"/>
              </a:rPr>
              <a:t>ed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.): Neue Aspekte der Naturdialektik. Die Bedeutung des Lebens im Universum. </a:t>
            </a:r>
            <a:r>
              <a:rPr lang="de-AT" sz="4400" dirty="0" err="1" smtClean="0">
                <a:solidFill>
                  <a:prstClr val="black"/>
                </a:solidFill>
                <a:latin typeface="Calibri"/>
              </a:rPr>
              <a:t>wvb</a:t>
            </a:r>
            <a:r>
              <a:rPr lang="de-AT" sz="4400" dirty="0" smtClean="0">
                <a:solidFill>
                  <a:prstClr val="black"/>
                </a:solidFill>
                <a:latin typeface="Calibri"/>
              </a:rPr>
              <a:t>, Berlin 2021.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Kauffman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S.; Logan, R. K.; Este, R.; Goebel, R.;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Hobill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D.;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Shmulevich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I</a:t>
            </a:r>
            <a:r>
              <a:rPr lang="de-AT" sz="4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de-AT" sz="4400" b="1" dirty="0" smtClean="0">
                <a:latin typeface="Calibri" pitchFamily="34" charset="0"/>
                <a:cs typeface="Calibri" pitchFamily="34" charset="0"/>
              </a:rPr>
              <a:t>2008</a:t>
            </a:r>
            <a:r>
              <a:rPr lang="de-AT" sz="4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Propagating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organization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 an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enquiry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;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Biol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AT" sz="4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Philos</a:t>
            </a:r>
            <a:r>
              <a:rPr kumimoji="0" lang="de-AT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23:27–45;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https://doi.org/</a:t>
            </a:r>
            <a:r>
              <a:rPr lang="de-AT" sz="4400" dirty="0" smtClean="0">
                <a:solidFill>
                  <a:prstClr val="black"/>
                </a:solidFill>
                <a:latin typeface="Calibri"/>
                <a:hlinkClick r:id="rId2"/>
              </a:rPr>
              <a:t>10.1007/s10539-007-9066-x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Lambert, F.L.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2006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: A Modern View of Entropy; Chemistry, Vol. 15,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Iss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. 1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Lambert, F.L.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1998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Chemical Kinetics: As Important As The Second Law of Thermodynamics?; Chem. Educator 3, 1–6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4"/>
              </a:rPr>
              <a:t>https://doi.org/10.1007/s00897980189a</a:t>
            </a:r>
            <a:endParaRPr lang="en-US" sz="4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Levin M.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2023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Darwin's agential materials: evolutionary implications of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multiscale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competency in developmental biology. Cell Mol Life Sci. May 8;80(6):142;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https://doi.org/10.1007/s00018-023-04790-z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Rocchi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P.,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Resca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A.;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2018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The creativity of authors in defining the concept of information, Journal of Documentation, Vol. 74 Issue: 5, pp.1074-1103;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https://doi.org/10.1108/JD-05-2017-0077 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Mossio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M, Longo G, Stewart J. A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2009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Computable expression of closure to efficient causation. J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Theor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Biol. Apr 7;257(3):489-98.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https://doi.org/10.1016/j.jtbi.2008.12.012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Pigliucci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M,;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Müller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G.B.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2010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Evolution – The Modern Synthesis;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5"/>
              </a:rPr>
              <a:t>https://doi.org/10.7551/mitpress/9780262513678.001.0001</a:t>
            </a:r>
            <a:endParaRPr lang="en-US" sz="4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Rosenblueth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A, Wiener N, Bigelow J.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1943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Behavior, purpose, and teleology.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Philos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Sci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 10:18–24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Shannon, C.E.; Weaver, W. 1998. Originally published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1949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The mathematical theory of  communication;  Univ. of Illinois Press: Urbana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Stonier, T.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1990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Information and the internal structure of the universe; Springer London Limited.</a:t>
            </a:r>
          </a:p>
          <a:p>
            <a:pPr marL="36576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err="1" smtClean="0">
                <a:solidFill>
                  <a:prstClr val="black"/>
                </a:solidFill>
                <a:latin typeface="Calibri"/>
              </a:rPr>
              <a:t>Sussman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, G.J., Wisdom, J.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2000</a:t>
            </a: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: Structure and Interpretation of Classical Mechanics, MIT Press Cambridge, </a:t>
            </a:r>
            <a:br>
              <a:rPr lang="en-US" sz="4400" dirty="0" smtClean="0">
                <a:solidFill>
                  <a:prstClr val="black"/>
                </a:solidFill>
                <a:latin typeface="Calibri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Massachusetts London, England; p. 2.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Bilder: Charles J Sharp; </a:t>
            </a:r>
            <a:r>
              <a:rPr lang="de-AT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Episyrphus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balteatus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hlinkClick r:id="rId6"/>
              </a:rPr>
              <a:t>https://iwt.ie/species-of-the-week-marmalade-hoverfly/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CC </a:t>
            </a:r>
            <a:r>
              <a:rPr lang="de-AT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license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 </a:t>
            </a:r>
            <a:b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Arbeiten verschiedener Autoren von  </a:t>
            </a:r>
            <a:r>
              <a:rPr lang="de-AT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hlinkClick r:id="rId7"/>
              </a:rPr>
              <a:t>https://pixabay.com/</a:t>
            </a:r>
            <a:endParaRPr lang="de-AT" sz="4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BBC </a:t>
            </a:r>
            <a:r>
              <a:rPr lang="en-US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Dokumentation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2014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"Inside the animal Mind" by Chris </a:t>
            </a:r>
            <a:r>
              <a:rPr lang="en-US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Packham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4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Teil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3 „The problem solvers“</a:t>
            </a:r>
            <a:b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hlinkClick r:id="rId2"/>
              </a:rPr>
              <a:t>https://www.bbc.co.uk/programmes/b03thwhf</a:t>
            </a:r>
            <a:endParaRPr lang="de-AT" sz="4400" dirty="0" smtClean="0">
              <a:solidFill>
                <a:prstClr val="black"/>
              </a:solidFill>
              <a:latin typeface="Calibri"/>
              <a:hlinkClick r:id="rId2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i="1" dirty="0" smtClean="0">
                <a:solidFill>
                  <a:prstClr val="black"/>
                </a:solidFill>
                <a:latin typeface="Calibri"/>
              </a:rPr>
            </a:br>
            <a:endParaRPr lang="en-US" sz="2400" i="1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Kybernetische „Goal </a:t>
            </a:r>
            <a:r>
              <a:rPr lang="de-DE" dirty="0" err="1" smtClean="0"/>
              <a:t>Directedness</a:t>
            </a:r>
            <a:r>
              <a:rPr lang="de-DE" dirty="0" smtClean="0"/>
              <a:t>“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381125"/>
            <a:ext cx="6505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4857752" y="4572008"/>
            <a:ext cx="4286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Darwin’s agential materials: evolutionary implications of </a:t>
            </a:r>
            <a:r>
              <a:rPr lang="en-US" sz="1200" b="1" dirty="0" err="1" smtClean="0"/>
              <a:t>multiscale</a:t>
            </a:r>
            <a:r>
              <a:rPr lang="en-US" sz="1200" b="1" dirty="0" smtClean="0"/>
              <a:t> competency in developmental biology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de-AT" sz="1200" dirty="0" smtClean="0"/>
              <a:t>Levin, M.; </a:t>
            </a:r>
            <a:r>
              <a:rPr lang="en-US" sz="1200" dirty="0" smtClean="0"/>
              <a:t>Cellular and Molecular Life Sciences (2023) 80:142; </a:t>
            </a:r>
            <a:br>
              <a:rPr lang="en-US" sz="1200" dirty="0" smtClean="0"/>
            </a:br>
            <a:r>
              <a:rPr lang="en-US" sz="1200" dirty="0" smtClean="0"/>
              <a:t>https://doi.org/10.1007/s00018-023-04790-z 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i="1" dirty="0" err="1" smtClean="0"/>
              <a:t>nach</a:t>
            </a:r>
            <a:endParaRPr lang="en-US" sz="1200" i="1" dirty="0" smtClean="0"/>
          </a:p>
          <a:p>
            <a:r>
              <a:rPr lang="en-US" sz="1200" b="1" dirty="0" smtClean="0"/>
              <a:t>Behavior, purpose, and teleology </a:t>
            </a:r>
            <a:br>
              <a:rPr lang="en-US" sz="1200" b="1" dirty="0" smtClean="0"/>
            </a:br>
            <a:r>
              <a:rPr lang="en-US" sz="1200" dirty="0" err="1" smtClean="0"/>
              <a:t>Rosenblueth</a:t>
            </a:r>
            <a:r>
              <a:rPr lang="en-US" sz="1200" dirty="0" smtClean="0"/>
              <a:t>, A., Wiener. N., Bigelow, J.; </a:t>
            </a:r>
            <a:r>
              <a:rPr lang="en-US" sz="1200" dirty="0" err="1" smtClean="0"/>
              <a:t>Philos</a:t>
            </a:r>
            <a:r>
              <a:rPr lang="en-US" sz="1200" dirty="0" smtClean="0"/>
              <a:t> </a:t>
            </a:r>
            <a:r>
              <a:rPr lang="en-US" sz="1200" dirty="0" err="1" smtClean="0"/>
              <a:t>Sci</a:t>
            </a:r>
            <a:r>
              <a:rPr lang="en-US" sz="1200" dirty="0" smtClean="0"/>
              <a:t> (1943) 10:18–24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572528" cy="31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Rosens „</a:t>
            </a:r>
            <a:r>
              <a:rPr lang="de-DE" dirty="0" err="1" smtClean="0"/>
              <a:t>Closure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causation</a:t>
            </a:r>
            <a:r>
              <a:rPr lang="de-DE" dirty="0" smtClean="0"/>
              <a:t>“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357290" y="5500702"/>
            <a:ext cx="76564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Gut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einführend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behandelt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in: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Mossio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M, Longo G, Stewart J. A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2009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: Computable expression of closure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to efficient causation. J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Theor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Biol. Apr 7;257(3):489-98.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3"/>
              </a:rPr>
              <a:t>https://doi.org/10.1016/j.jtbi.2008.12.012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128px-Darwin_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97297" y="1772816"/>
            <a:ext cx="1146703" cy="155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de-AT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AT" sz="3200" dirty="0" smtClean="0">
                <a:solidFill>
                  <a:prstClr val="black"/>
                </a:solidFill>
              </a:rPr>
              <a:t>Der Evolutionsprozess ist nicht nur ein rein biologisches Konzept (Geschichte)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2339752" y="1628801"/>
            <a:ext cx="516120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i="1" cap="small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chon</a:t>
            </a:r>
            <a:r>
              <a:rPr lang="en-US" cap="small" dirty="0" smtClean="0">
                <a:solidFill>
                  <a:prstClr val="black"/>
                </a:solidFill>
                <a:latin typeface="Calibri"/>
              </a:rPr>
              <a:t> Darwin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schrieb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seinem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Kollegen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AT" b="1" dirty="0" smtClean="0">
                <a:solidFill>
                  <a:prstClr val="black"/>
                </a:solidFill>
                <a:latin typeface="Calibri"/>
              </a:rPr>
              <a:t>G. C. </a:t>
            </a:r>
            <a:r>
              <a:rPr lang="de-AT" b="1" dirty="0" err="1" smtClean="0">
                <a:solidFill>
                  <a:prstClr val="black"/>
                </a:solidFill>
                <a:latin typeface="Calibri"/>
              </a:rPr>
              <a:t>Wallich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"the principle of continuity renders it probable that the principle of life will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 hereafter be shown to be a part, or consequence of some general law;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but this is only conjecture and not science [1]"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siehe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[2]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für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eine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online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Zusammenfassung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). </a:t>
            </a:r>
          </a:p>
        </p:txBody>
      </p:sp>
      <p:sp>
        <p:nvSpPr>
          <p:cNvPr id="6" name="Rechteck 5"/>
          <p:cNvSpPr/>
          <p:nvPr/>
        </p:nvSpPr>
        <p:spPr>
          <a:xfrm>
            <a:off x="395536" y="4077072"/>
            <a:ext cx="8257389" cy="1034129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“descent with modification” also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Abstammung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mit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Modifikation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[3]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Erlaubt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die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Verbindung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Theorie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Evolution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mit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selektiven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Umgebungen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und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einer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Form von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Invarianz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oder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Stabilität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weiterzudenken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5589240"/>
            <a:ext cx="856895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[1] de Beer, G. Some Unpublished Letters of Charles Darwin. Notes and Records of the Royal Society </a:t>
            </a:r>
            <a:r>
              <a:rPr lang="en-US" sz="1300" b="1" i="1" dirty="0" smtClean="0">
                <a:solidFill>
                  <a:prstClr val="black"/>
                </a:solidFill>
                <a:latin typeface="Calibri"/>
              </a:rPr>
              <a:t>1959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, 14, 12–66.</a:t>
            </a:r>
            <a:endParaRPr lang="de-AT" sz="13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[2] Darwin, C. Darwin Correspondence Project, “Letter no. 13747; 1882. Online </a:t>
            </a:r>
            <a:r>
              <a:rPr lang="en-US" sz="1300" i="1" dirty="0" err="1" smtClean="0">
                <a:solidFill>
                  <a:prstClr val="black"/>
                </a:solidFill>
                <a:latin typeface="Calibri"/>
              </a:rPr>
              <a:t>erhältlich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  <a:hlinkClick r:id="rId3"/>
              </a:rPr>
              <a:t>http://www.darwinproject.ac.uk/letter/DCP-LETT-13747.xml</a:t>
            </a:r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1300" i="1" dirty="0" smtClean="0">
                <a:solidFill>
                  <a:prstClr val="black"/>
                </a:solidFill>
                <a:latin typeface="Calibri"/>
              </a:rPr>
              <a:t>[3] Darwin, C.; Neumann, C.W.; Heberer, G. Die Entstehung der Arten durch natürliche Zuchtwahl; Reclam: Stuttgart, 2010.                                                                       Original veröffentlicht: 1859.</a:t>
            </a:r>
          </a:p>
        </p:txBody>
      </p:sp>
      <p:sp>
        <p:nvSpPr>
          <p:cNvPr id="8" name="Ellipse 7"/>
          <p:cNvSpPr/>
          <p:nvPr/>
        </p:nvSpPr>
        <p:spPr>
          <a:xfrm>
            <a:off x="3643306" y="3071810"/>
            <a:ext cx="292895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6215010" y="3643314"/>
            <a:ext cx="2928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Haben wir heute genügend </a:t>
            </a:r>
            <a:br>
              <a:rPr lang="de-DE" sz="1100" dirty="0" smtClean="0">
                <a:solidFill>
                  <a:srgbClr val="FF0000"/>
                </a:solidFill>
              </a:rPr>
            </a:br>
            <a:r>
              <a:rPr lang="de-DE" sz="1100" dirty="0" smtClean="0">
                <a:solidFill>
                  <a:srgbClr val="FF0000"/>
                </a:solidFill>
              </a:rPr>
              <a:t>Beispiele &amp; Schlussfolgerungen?</a:t>
            </a:r>
          </a:p>
          <a:p>
            <a:r>
              <a:rPr lang="de-DE" sz="1100" dirty="0" smtClean="0">
                <a:solidFill>
                  <a:srgbClr val="FF0000"/>
                </a:solidFill>
              </a:rPr>
              <a:t>Ja, aber der Gedanke bleibt spekulativ</a:t>
            </a:r>
            <a:endParaRPr lang="de-AT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Die „Modern Synthesis“ hat die Theorie der Abstammung mit </a:t>
            </a:r>
            <a:r>
              <a:rPr lang="de-DE" dirty="0" err="1" smtClean="0"/>
              <a:t>Modification</a:t>
            </a:r>
            <a:r>
              <a:rPr lang="de-DE" dirty="0" smtClean="0"/>
              <a:t> ergänzt um:</a:t>
            </a:r>
          </a:p>
          <a:p>
            <a:r>
              <a:rPr lang="de-DE" dirty="0" smtClean="0"/>
              <a:t>Genetik (</a:t>
            </a:r>
            <a:r>
              <a:rPr lang="de-DE" sz="2000" dirty="0" smtClean="0"/>
              <a:t>Mendel, Watson &amp; </a:t>
            </a:r>
            <a:r>
              <a:rPr lang="de-DE" sz="2000" dirty="0" err="1" smtClean="0"/>
              <a:t>Crick+Franklin</a:t>
            </a:r>
            <a:r>
              <a:rPr lang="de-DE" sz="2000" dirty="0" smtClean="0"/>
              <a:t>,...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Eine kritische Hinterfragung des Zentralen Dogmas (</a:t>
            </a:r>
            <a:r>
              <a:rPr lang="de-AT" sz="1200" dirty="0" smtClean="0"/>
              <a:t>DNA ➔ RNA ➔ </a:t>
            </a:r>
            <a:r>
              <a:rPr lang="de-AT" sz="1200" dirty="0" err="1" smtClean="0"/>
              <a:t>protein</a:t>
            </a:r>
            <a:r>
              <a:rPr lang="de-AT" dirty="0" smtClean="0"/>
              <a:t>) und </a:t>
            </a:r>
            <a:r>
              <a:rPr lang="de-DE" dirty="0" err="1" smtClean="0"/>
              <a:t>Epigenetik</a:t>
            </a:r>
            <a:r>
              <a:rPr lang="de-DE" dirty="0" smtClean="0"/>
              <a:t> (</a:t>
            </a:r>
            <a:r>
              <a:rPr lang="de-DE" sz="2000" dirty="0" err="1" smtClean="0"/>
              <a:t>Jablonka</a:t>
            </a:r>
            <a:r>
              <a:rPr lang="de-DE" sz="2000" dirty="0" smtClean="0"/>
              <a:t>,...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Morphological</a:t>
            </a:r>
            <a:r>
              <a:rPr lang="de-DE" dirty="0" smtClean="0"/>
              <a:t> „</a:t>
            </a:r>
            <a:r>
              <a:rPr lang="de-DE" dirty="0" err="1" smtClean="0"/>
              <a:t>computation</a:t>
            </a:r>
            <a:r>
              <a:rPr lang="de-DE" dirty="0" smtClean="0"/>
              <a:t>“ und morphologische „Intelligenz“, </a:t>
            </a:r>
            <a:r>
              <a:rPr lang="de-DE" dirty="0" err="1" smtClean="0"/>
              <a:t>EvoDevo</a:t>
            </a:r>
            <a:r>
              <a:rPr lang="de-DE" dirty="0" smtClean="0"/>
              <a:t> (</a:t>
            </a:r>
            <a:r>
              <a:rPr lang="de-DE" sz="2000" dirty="0" smtClean="0"/>
              <a:t>Levin, Müller, ...</a:t>
            </a:r>
            <a:r>
              <a:rPr lang="de-DE" dirty="0" smtClean="0"/>
              <a:t>)</a:t>
            </a:r>
          </a:p>
          <a:p>
            <a:r>
              <a:rPr lang="de-DE" dirty="0" smtClean="0"/>
              <a:t>Strukturelle Speicher von </a:t>
            </a:r>
            <a:r>
              <a:rPr lang="de-DE" dirty="0" err="1" smtClean="0"/>
              <a:t>constraints</a:t>
            </a:r>
            <a:r>
              <a:rPr lang="de-DE" dirty="0" smtClean="0"/>
              <a:t>/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im Zytoplasma</a:t>
            </a:r>
          </a:p>
          <a:p>
            <a:r>
              <a:rPr lang="de-DE" dirty="0" err="1" smtClean="0"/>
              <a:t>Niche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 ...</a:t>
            </a:r>
          </a:p>
          <a:p>
            <a:endParaRPr lang="de-DE" dirty="0" smtClean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Evolutionstheorie evolviert zur „Modern Synthesis“ (Heute)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Zur </a:t>
            </a:r>
            <a:r>
              <a:rPr lang="de-DE" dirty="0" err="1" smtClean="0"/>
              <a:t>Organization</a:t>
            </a:r>
            <a:r>
              <a:rPr lang="de-DE" dirty="0" smtClean="0"/>
              <a:t> tragen bei: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Die Tendenz zur gegenseitigen Unabhängigkeit und maximalen Ausbreitung über so viele Freiheitsgrade (anregbare Energieniveaus) wie möglich 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Entropie Maximierung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Externalisierung von Energie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Lokal: Energie                 nicht-nutzbare Energie</a:t>
            </a:r>
          </a:p>
          <a:p>
            <a:pPr lvl="4"/>
            <a:endParaRPr lang="de-DE" dirty="0" smtClean="0"/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Die Tendenz zur Synchronisation von Bewegung und zur Stabilisierung in Gruppen nicht-unabhängiger, miteinander korrelierter Einheiten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Kopplung von Moden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Lang-</a:t>
            </a:r>
            <a:r>
              <a:rPr lang="de-DE" dirty="0" err="1" smtClean="0">
                <a:sym typeface="Wingdings" pitchFamily="2" charset="2"/>
              </a:rPr>
              <a:t>reichweitige</a:t>
            </a:r>
            <a:r>
              <a:rPr lang="de-DE" dirty="0" smtClean="0">
                <a:sym typeface="Wingdings" pitchFamily="2" charset="2"/>
              </a:rPr>
              <a:t> Korrelationen</a:t>
            </a:r>
          </a:p>
          <a:p>
            <a:pPr lvl="4"/>
            <a:r>
              <a:rPr lang="de-DE" dirty="0" smtClean="0">
                <a:sym typeface="Wingdings" pitchFamily="2" charset="2"/>
              </a:rPr>
              <a:t>Synchronisation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Basale Prinzipien und Selbstorganisation</a:t>
            </a:r>
            <a:endParaRPr lang="de-AT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357554" y="378619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eschweifte Klammer rechts 6"/>
          <p:cNvSpPr/>
          <p:nvPr/>
        </p:nvSpPr>
        <p:spPr>
          <a:xfrm rot="5400000">
            <a:off x="3821901" y="2964653"/>
            <a:ext cx="214314" cy="214314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928794" y="4071942"/>
            <a:ext cx="3284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smtClean="0">
                <a:sym typeface="Wingdings" pitchFamily="2" charset="2"/>
              </a:rPr>
              <a:t>Global:              Energieerhaltung</a:t>
            </a:r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8643966" y="500042"/>
            <a:ext cx="400110" cy="32982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400" dirty="0" smtClean="0"/>
              <a:t>~ 2. Hauptsatz der Thermodynamik</a:t>
            </a:r>
            <a:endParaRPr lang="de-AT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8643966" y="3702586"/>
            <a:ext cx="400110" cy="31554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400" dirty="0" smtClean="0"/>
              <a:t>~ Prinzip der stationären Wirkung</a:t>
            </a:r>
            <a:endParaRPr lang="de-AT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286116" y="6150114"/>
            <a:ext cx="521488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Lambert, F.L.:A Modern View of Entropy; </a:t>
            </a:r>
            <a:r>
              <a:rPr lang="de-AT" sz="1100" dirty="0" smtClean="0"/>
              <a:t>Chemistry, Vol. 15, Iss. 1 (2006)</a:t>
            </a:r>
          </a:p>
          <a:p>
            <a:r>
              <a:rPr lang="de-AT" sz="1100" dirty="0" smtClean="0"/>
              <a:t>Lambert, F.L.: </a:t>
            </a:r>
            <a:r>
              <a:rPr lang="en-US" sz="1100" dirty="0" smtClean="0"/>
              <a:t>Chemical Kinetics: As Important As The Second Law</a:t>
            </a:r>
            <a:br>
              <a:rPr lang="en-US" sz="1100" dirty="0" smtClean="0"/>
            </a:br>
            <a:r>
              <a:rPr lang="en-US" sz="1100" dirty="0" smtClean="0"/>
              <a:t>of Thermodynamics?; </a:t>
            </a:r>
            <a:r>
              <a:rPr lang="de-AT" sz="1100" i="1" dirty="0" smtClean="0"/>
              <a:t>Chem. </a:t>
            </a:r>
            <a:r>
              <a:rPr lang="de-AT" sz="1100" i="1" dirty="0" err="1" smtClean="0"/>
              <a:t>Educator</a:t>
            </a:r>
            <a:r>
              <a:rPr lang="de-AT" sz="1100" dirty="0" smtClean="0"/>
              <a:t> </a:t>
            </a:r>
            <a:r>
              <a:rPr lang="de-AT" sz="1100" b="1" dirty="0" smtClean="0"/>
              <a:t>3</a:t>
            </a:r>
            <a:r>
              <a:rPr lang="de-AT" sz="1100" dirty="0" smtClean="0"/>
              <a:t>, 1–6 (1998). </a:t>
            </a:r>
            <a:br>
              <a:rPr lang="de-AT" sz="1100" dirty="0" smtClean="0"/>
            </a:br>
            <a:r>
              <a:rPr lang="de-AT" sz="1100" dirty="0" smtClean="0"/>
              <a:t>                                   https://doi.org/10.1007/s00897980189a </a:t>
            </a:r>
            <a:br>
              <a:rPr lang="de-AT" sz="1100" dirty="0" smtClean="0"/>
            </a:br>
            <a:r>
              <a:rPr lang="pt-BR" sz="1100" dirty="0" smtClean="0"/>
              <a:t> </a:t>
            </a:r>
            <a:br>
              <a:rPr lang="pt-BR" sz="1100" dirty="0" smtClean="0"/>
            </a:br>
            <a:r>
              <a:rPr lang="pt-BR" sz="1100" dirty="0" smtClean="0"/>
              <a:t> </a:t>
            </a:r>
            <a:br>
              <a:rPr lang="pt-BR" sz="1100" dirty="0" smtClean="0"/>
            </a:b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en-US" sz="1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Wissenschaft, insbesondere die angewandte Wissenschaft und das Ingenieurswesen haben sich –hauptsächlich aus historischen Gründen-auf die Deutung des </a:t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r>
              <a:rPr lang="de-DE" dirty="0" smtClean="0"/>
              <a:t>2nd Hauptsatzes als naturgegeben und der</a:t>
            </a:r>
          </a:p>
          <a:p>
            <a:r>
              <a:rPr lang="de-DE" dirty="0" smtClean="0"/>
              <a:t>Prinzipien zur Korrelation als abhängig von </a:t>
            </a:r>
          </a:p>
          <a:p>
            <a:pPr>
              <a:buNone/>
            </a:pPr>
            <a:r>
              <a:rPr lang="de-DE" dirty="0" smtClean="0"/>
              <a:t>Intelligenz und Einflussnahme von außerhalb... 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Unter welcher Definition von Intelligenz?</a:t>
            </a:r>
            <a:r>
              <a:rPr lang="de-DE" dirty="0" smtClean="0"/>
              <a:t>  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Ungleiche Behandlung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071538" y="5429264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Wird unter Intelligenz die Fähigkeit verstanden, </a:t>
            </a:r>
            <a:r>
              <a:rPr lang="de-DE" sz="1400" b="1" dirty="0" smtClean="0">
                <a:latin typeface="Arial Black" pitchFamily="34" charset="0"/>
              </a:rPr>
              <a:t>unwahrscheinliche Effekte oder Handlungsweisen nutzen zu können, um  damit Auflösung und Unschärfe                              entgegen zu wirken? </a:t>
            </a:r>
            <a:r>
              <a:rPr lang="de-DE" sz="1400" dirty="0" smtClean="0"/>
              <a:t>Nein. Leider ist der Begriff unzureichend genau definiert.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Modellierung „im Geiste“ umfasst*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Flexibles Denken</a:t>
            </a:r>
          </a:p>
          <a:p>
            <a:pPr lvl="1"/>
            <a:r>
              <a:rPr lang="de-DE" dirty="0" smtClean="0"/>
              <a:t>Mentale Zeitreise</a:t>
            </a:r>
          </a:p>
          <a:p>
            <a:pPr lvl="1"/>
            <a:r>
              <a:rPr lang="de-DE" dirty="0" smtClean="0"/>
              <a:t>Werkzeuggebrauch und –</a:t>
            </a:r>
            <a:r>
              <a:rPr lang="de-DE" dirty="0" err="1" smtClean="0"/>
              <a:t>herstellung</a:t>
            </a:r>
            <a:endParaRPr lang="de-DE" dirty="0" smtClean="0"/>
          </a:p>
          <a:p>
            <a:pPr lvl="1"/>
            <a:r>
              <a:rPr lang="de-DE" dirty="0" smtClean="0"/>
              <a:t>Denken in Form von Ursache &amp; Wirkung und </a:t>
            </a:r>
            <a:br>
              <a:rPr lang="de-DE" dirty="0" smtClean="0"/>
            </a:br>
            <a:r>
              <a:rPr lang="de-DE" dirty="0" smtClean="0"/>
              <a:t>abstraktes Denken</a:t>
            </a:r>
            <a:endParaRPr lang="de-AT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Etymologie: </a:t>
            </a:r>
            <a:r>
              <a:rPr lang="de-DE" i="1" dirty="0" smtClean="0"/>
              <a:t>Inter legere </a:t>
            </a:r>
            <a:r>
              <a:rPr lang="de-DE" dirty="0" smtClean="0"/>
              <a:t>heißt wörtlich übersetzt </a:t>
            </a:r>
            <a:r>
              <a:rPr lang="de-DE" i="1" dirty="0" smtClean="0"/>
              <a:t>zwischen-lesen</a:t>
            </a:r>
          </a:p>
          <a:p>
            <a:endParaRPr lang="de-AT" dirty="0" smtClean="0"/>
          </a:p>
          <a:p>
            <a:r>
              <a:rPr lang="de-DE" b="1" dirty="0" smtClean="0"/>
              <a:t>Fähigkeit, einen Zielzustand (</a:t>
            </a:r>
            <a:r>
              <a:rPr lang="de-DE" b="1" dirty="0" err="1" smtClean="0"/>
              <a:t>goal</a:t>
            </a:r>
            <a:r>
              <a:rPr lang="de-DE" b="1" dirty="0" smtClean="0"/>
              <a:t> </a:t>
            </a:r>
            <a:r>
              <a:rPr lang="de-DE" b="1" dirty="0" err="1" smtClean="0"/>
              <a:t>state</a:t>
            </a:r>
            <a:r>
              <a:rPr lang="de-DE" b="1" dirty="0" smtClean="0"/>
              <a:t>) </a:t>
            </a:r>
            <a:r>
              <a:rPr lang="de-DE" sz="2400" dirty="0" smtClean="0"/>
              <a:t>(Definition in der Kybernetik (nach </a:t>
            </a:r>
            <a:r>
              <a:rPr lang="de-DE" sz="2400" dirty="0" err="1" smtClean="0"/>
              <a:t>Rosenblueth</a:t>
            </a:r>
            <a:r>
              <a:rPr lang="de-DE" sz="2400" dirty="0" smtClean="0"/>
              <a:t>, Wigner, Bigelow; Levin, ...) </a:t>
            </a:r>
            <a:r>
              <a:rPr lang="de-DE" sz="2400" b="1" dirty="0" smtClean="0"/>
              <a:t>auf verschiedene Weise unter wechselnden Umwelteinflüssen zu erreichen</a:t>
            </a:r>
            <a:r>
              <a:rPr lang="de-DE" sz="2400" dirty="0" smtClean="0"/>
              <a:t> (Levin)   ~</a:t>
            </a:r>
            <a:r>
              <a:rPr lang="de-DE" sz="2400" dirty="0" err="1" smtClean="0"/>
              <a:t>goal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 plus Anpassungsfähigkeit</a:t>
            </a:r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Intelligenz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000496" y="6143644"/>
            <a:ext cx="48269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*Hervorragend zusammengefasst und präsentiert in der  </a:t>
            </a:r>
            <a:br>
              <a:rPr lang="de-AT" sz="1100" dirty="0" smtClean="0"/>
            </a:br>
            <a:r>
              <a:rPr lang="de-AT" sz="1100" dirty="0" smtClean="0"/>
              <a:t>BBC Dokumentation "Inside </a:t>
            </a:r>
            <a:r>
              <a:rPr lang="de-AT" sz="1100" dirty="0" err="1" smtClean="0"/>
              <a:t>the</a:t>
            </a:r>
            <a:r>
              <a:rPr lang="de-AT" sz="1100" dirty="0" smtClean="0"/>
              <a:t> </a:t>
            </a:r>
            <a:r>
              <a:rPr lang="de-AT" sz="1100" dirty="0" err="1" smtClean="0"/>
              <a:t>animal</a:t>
            </a:r>
            <a:r>
              <a:rPr lang="de-AT" sz="1100" dirty="0" smtClean="0"/>
              <a:t> </a:t>
            </a:r>
            <a:r>
              <a:rPr lang="de-AT" sz="1100" dirty="0" err="1" smtClean="0"/>
              <a:t>Mind</a:t>
            </a:r>
            <a:r>
              <a:rPr lang="de-AT" sz="1100" dirty="0" smtClean="0"/>
              <a:t>" von Chris </a:t>
            </a:r>
            <a:r>
              <a:rPr lang="de-AT" sz="1100" dirty="0" err="1" smtClean="0"/>
              <a:t>Packham</a:t>
            </a:r>
            <a:r>
              <a:rPr lang="de-AT" sz="1100" dirty="0" smtClean="0"/>
              <a:t>;</a:t>
            </a:r>
          </a:p>
          <a:p>
            <a:r>
              <a:rPr lang="de-DE" sz="1100" dirty="0" smtClean="0"/>
              <a:t>Teil 3 „The </a:t>
            </a:r>
            <a:r>
              <a:rPr lang="de-DE" sz="1100" dirty="0" err="1" smtClean="0"/>
              <a:t>problem</a:t>
            </a:r>
            <a:r>
              <a:rPr lang="de-DE" sz="1100" dirty="0" smtClean="0"/>
              <a:t> </a:t>
            </a:r>
            <a:r>
              <a:rPr lang="de-DE" sz="1100" dirty="0" err="1" smtClean="0"/>
              <a:t>solvers</a:t>
            </a:r>
            <a:r>
              <a:rPr lang="de-DE" sz="1100" dirty="0" smtClean="0"/>
              <a:t>“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nützt uns die evolutionäre Sichtweise zur Verbesserung unseres Modells der Welt?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A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4953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143240" y="521495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Entwicklung in der Zeit</a:t>
            </a:r>
            <a:endParaRPr lang="de-AT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14282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Evolution Informationen nutzender und verarbeitender Systeme: </a:t>
            </a:r>
            <a:r>
              <a:rPr kumimoji="0" lang="de-DE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evolutionäre Sichtweise</a:t>
            </a:r>
            <a:endParaRPr kumimoji="0" lang="de-AT" sz="33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86116" y="26431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Kumulative</a:t>
            </a:r>
            <a:r>
              <a:rPr lang="en-US" dirty="0" smtClean="0"/>
              <a:t> </a:t>
            </a:r>
            <a:r>
              <a:rPr lang="en-US" dirty="0" err="1" smtClean="0"/>
              <a:t>Natur</a:t>
            </a:r>
            <a:r>
              <a:rPr lang="en-US" dirty="0" smtClean="0"/>
              <a:t> des </a:t>
            </a:r>
            <a:r>
              <a:rPr lang="en-US" dirty="0" err="1" smtClean="0"/>
              <a:t>Prozesses—jede</a:t>
            </a:r>
            <a:r>
              <a:rPr lang="en-US" dirty="0" smtClean="0"/>
              <a:t> </a:t>
            </a:r>
            <a:r>
              <a:rPr lang="en-US" dirty="0" err="1" smtClean="0"/>
              <a:t>Veränderung</a:t>
            </a:r>
            <a:r>
              <a:rPr lang="en-US" dirty="0" smtClean="0"/>
              <a:t> </a:t>
            </a:r>
            <a:r>
              <a:rPr lang="en-US" dirty="0" err="1" smtClean="0"/>
              <a:t>geschieht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Kontext</a:t>
            </a:r>
            <a:r>
              <a:rPr lang="en-US" dirty="0" smtClean="0"/>
              <a:t> </a:t>
            </a:r>
            <a:r>
              <a:rPr lang="en-US" dirty="0" err="1" smtClean="0"/>
              <a:t>früherer</a:t>
            </a:r>
            <a:r>
              <a:rPr lang="en-US" dirty="0" smtClean="0"/>
              <a:t> </a:t>
            </a:r>
            <a:r>
              <a:rPr lang="en-US" dirty="0" err="1" smtClean="0"/>
              <a:t>Ereignisse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en-US" dirty="0" err="1" smtClean="0"/>
              <a:t>Herausforderungen</a:t>
            </a:r>
            <a:r>
              <a:rPr lang="en-US" dirty="0" smtClean="0"/>
              <a:t> an die </a:t>
            </a:r>
            <a:r>
              <a:rPr lang="en-US" dirty="0" err="1" smtClean="0"/>
              <a:t>Anpassungsfähigkeit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endParaRPr lang="en-US" dirty="0" smtClean="0"/>
          </a:p>
          <a:p>
            <a:r>
              <a:rPr lang="en-US" dirty="0" err="1" smtClean="0"/>
              <a:t>Planen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r>
              <a:rPr lang="en-US" dirty="0" smtClean="0"/>
              <a:t>.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 smtClean="0"/>
              <a:t>Fokus auf Merkmalen (nicht auf Organismen!) in der </a:t>
            </a:r>
            <a:r>
              <a:rPr lang="en-US" sz="3000" dirty="0" err="1" smtClean="0"/>
              <a:t>evolutionären</a:t>
            </a:r>
            <a:r>
              <a:rPr lang="en-US" sz="3000" dirty="0" smtClean="0"/>
              <a:t> </a:t>
            </a:r>
            <a:r>
              <a:rPr lang="en-US" sz="3000" dirty="0" err="1" smtClean="0"/>
              <a:t>Sichtweise</a:t>
            </a:r>
            <a:endParaRPr lang="de-AT" sz="3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32423"/>
            <a:ext cx="5643602" cy="51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6500826" y="3857628"/>
            <a:ext cx="2643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evolutionären</a:t>
            </a:r>
            <a:r>
              <a:rPr lang="en-US" dirty="0" smtClean="0"/>
              <a:t> </a:t>
            </a:r>
            <a:r>
              <a:rPr lang="en-US" dirty="0" err="1" smtClean="0"/>
              <a:t>Sichtweise</a:t>
            </a:r>
            <a:r>
              <a:rPr lang="en-US" dirty="0" smtClean="0"/>
              <a:t> </a:t>
            </a:r>
            <a:r>
              <a:rPr lang="en-US" dirty="0" err="1" smtClean="0"/>
              <a:t>betrachtet</a:t>
            </a:r>
            <a:r>
              <a:rPr lang="en-US" dirty="0" smtClean="0"/>
              <a:t> man </a:t>
            </a:r>
            <a:r>
              <a:rPr lang="en-US" dirty="0" err="1" smtClean="0"/>
              <a:t>evolvierende</a:t>
            </a:r>
            <a:r>
              <a:rPr lang="en-US" dirty="0" smtClean="0"/>
              <a:t> </a:t>
            </a:r>
            <a:r>
              <a:rPr lang="en-US" dirty="0" err="1" smtClean="0"/>
              <a:t>Einheiten</a:t>
            </a:r>
            <a:r>
              <a:rPr lang="en-US" dirty="0" smtClean="0"/>
              <a:t> </a:t>
            </a:r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selektiver</a:t>
            </a:r>
            <a:r>
              <a:rPr lang="en-US" dirty="0" smtClean="0"/>
              <a:t> </a:t>
            </a:r>
            <a:r>
              <a:rPr lang="en-US" dirty="0" err="1" smtClean="0"/>
              <a:t>Umgebungen</a:t>
            </a:r>
            <a:r>
              <a:rPr lang="en-US" dirty="0" smtClean="0"/>
              <a:t>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Selektionskriterien</a:t>
            </a:r>
            <a:r>
              <a:rPr lang="en-US" dirty="0" smtClean="0"/>
              <a:t> </a:t>
            </a:r>
            <a:r>
              <a:rPr lang="en-US" dirty="0" err="1" smtClean="0"/>
              <a:t>widerum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Evolution </a:t>
            </a:r>
            <a:r>
              <a:rPr lang="en-US" dirty="0" err="1" smtClean="0"/>
              <a:t>unterworfen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.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2098</Words>
  <PresentationFormat>Bildschirmpräsentation (4:3)</PresentationFormat>
  <Paragraphs>282</Paragraphs>
  <Slides>25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Deimos</vt:lpstr>
      <vt:lpstr>Evolution Informationen  nutzender und verarbeitender Systeme</vt:lpstr>
      <vt:lpstr> Der Evolutionsprozess ist nicht nur ein rein biologisches Konzept (Geschichte)</vt:lpstr>
      <vt:lpstr> Der Evolutionsprozess ist nicht nur ein rein biologisches Konzept (Geschichte)</vt:lpstr>
      <vt:lpstr>Die Evolutionstheorie evolviert zur „Modern Synthesis“ (Heute)</vt:lpstr>
      <vt:lpstr>Basale Prinzipien und Selbstorganisation</vt:lpstr>
      <vt:lpstr>Ungleiche Behandlung</vt:lpstr>
      <vt:lpstr>Intelligenz</vt:lpstr>
      <vt:lpstr>Folie 8</vt:lpstr>
      <vt:lpstr>Fokus auf Merkmalen (nicht auf Organismen!) in der evolutionären Sichtweise</vt:lpstr>
      <vt:lpstr>Folie 10</vt:lpstr>
      <vt:lpstr>Folie 11</vt:lpstr>
      <vt:lpstr>Folie 12</vt:lpstr>
      <vt:lpstr>Sensorische Fähigkeit</vt:lpstr>
      <vt:lpstr>Meine Hypothese betreffend das Zusammenspiel zwischen physikalischen Gesetzen und Biologischer IV</vt:lpstr>
      <vt:lpstr>Meine Hypothese betreffend das Zusammenspiel zwischen physikalischen Gesetzen und Biologischer IV</vt:lpstr>
      <vt:lpstr>Falls also evolutionäre Entwicklungen tatsächlich auf basale physikalische Informationsverarbeitung zurückgeführt werden können...  </vt:lpstr>
      <vt:lpstr>Ausblick</vt:lpstr>
      <vt:lpstr>Nur ein (triviales?) Beispiel:  Power Input &amp; Motivationsanrieb</vt:lpstr>
      <vt:lpstr>Nur ein (triviales?) Beispiel:  Power Input &amp; Motivationsanrieb</vt:lpstr>
      <vt:lpstr>Beide Enden der Pyramide</vt:lpstr>
      <vt:lpstr>Beide Enden der Pyramide</vt:lpstr>
      <vt:lpstr>Ausblick</vt:lpstr>
      <vt:lpstr>Danke für Ihre Aufmerksamkeit! Quellen und Literatur</vt:lpstr>
      <vt:lpstr>Kybernetische „Goal Directedness“</vt:lpstr>
      <vt:lpstr>Rosens „Closure to efficient causation“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Alcunion</dc:creator>
  <cp:lastModifiedBy>Alcunion</cp:lastModifiedBy>
  <cp:revision>219</cp:revision>
  <dcterms:created xsi:type="dcterms:W3CDTF">2024-10-23T14:05:38Z</dcterms:created>
  <dcterms:modified xsi:type="dcterms:W3CDTF">2024-11-13T21:52:42Z</dcterms:modified>
</cp:coreProperties>
</file>